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Lst>
  <p:notesMasterIdLst>
    <p:notesMasterId r:id="rId17"/>
  </p:notesMasterIdLst>
  <p:handoutMasterIdLst>
    <p:handoutMasterId r:id="rId18"/>
  </p:handoutMasterIdLst>
  <p:sldIdLst>
    <p:sldId id="281" r:id="rId2"/>
    <p:sldId id="263" r:id="rId3"/>
    <p:sldId id="264" r:id="rId4"/>
    <p:sldId id="266" r:id="rId5"/>
    <p:sldId id="267" r:id="rId6"/>
    <p:sldId id="268" r:id="rId7"/>
    <p:sldId id="270" r:id="rId8"/>
    <p:sldId id="269" r:id="rId9"/>
    <p:sldId id="271" r:id="rId10"/>
    <p:sldId id="272" r:id="rId11"/>
    <p:sldId id="277" r:id="rId12"/>
    <p:sldId id="278" r:id="rId13"/>
    <p:sldId id="283" r:id="rId14"/>
    <p:sldId id="284" r:id="rId15"/>
    <p:sldId id="276" r:id="rId16"/>
  </p:sldIdLst>
  <p:sldSz cx="9144000" cy="5715000" type="screen16x10"/>
  <p:notesSz cx="9144000" cy="6858000"/>
  <p:defaultTextStyle>
    <a:defPPr>
      <a:defRPr lang="de-DE"/>
    </a:defPPr>
    <a:lvl1pPr algn="ctr" rtl="0" fontAlgn="base">
      <a:spcBef>
        <a:spcPct val="0"/>
      </a:spcBef>
      <a:spcAft>
        <a:spcPct val="0"/>
      </a:spcAft>
      <a:defRPr kern="1200">
        <a:solidFill>
          <a:schemeClr val="bg1"/>
        </a:solidFill>
        <a:latin typeface="Arial" charset="0"/>
        <a:ea typeface="+mn-ea"/>
        <a:cs typeface="+mn-cs"/>
      </a:defRPr>
    </a:lvl1pPr>
    <a:lvl2pPr marL="457200" algn="ctr" rtl="0" fontAlgn="base">
      <a:spcBef>
        <a:spcPct val="0"/>
      </a:spcBef>
      <a:spcAft>
        <a:spcPct val="0"/>
      </a:spcAft>
      <a:defRPr kern="1200">
        <a:solidFill>
          <a:schemeClr val="bg1"/>
        </a:solidFill>
        <a:latin typeface="Arial" charset="0"/>
        <a:ea typeface="+mn-ea"/>
        <a:cs typeface="+mn-cs"/>
      </a:defRPr>
    </a:lvl2pPr>
    <a:lvl3pPr marL="914400" algn="ctr" rtl="0" fontAlgn="base">
      <a:spcBef>
        <a:spcPct val="0"/>
      </a:spcBef>
      <a:spcAft>
        <a:spcPct val="0"/>
      </a:spcAft>
      <a:defRPr kern="1200">
        <a:solidFill>
          <a:schemeClr val="bg1"/>
        </a:solidFill>
        <a:latin typeface="Arial" charset="0"/>
        <a:ea typeface="+mn-ea"/>
        <a:cs typeface="+mn-cs"/>
      </a:defRPr>
    </a:lvl3pPr>
    <a:lvl4pPr marL="1371600" algn="ctr" rtl="0" fontAlgn="base">
      <a:spcBef>
        <a:spcPct val="0"/>
      </a:spcBef>
      <a:spcAft>
        <a:spcPct val="0"/>
      </a:spcAft>
      <a:defRPr kern="1200">
        <a:solidFill>
          <a:schemeClr val="bg1"/>
        </a:solidFill>
        <a:latin typeface="Arial" charset="0"/>
        <a:ea typeface="+mn-ea"/>
        <a:cs typeface="+mn-cs"/>
      </a:defRPr>
    </a:lvl4pPr>
    <a:lvl5pPr marL="1828800" algn="ctr" rtl="0" fontAlgn="base">
      <a:spcBef>
        <a:spcPct val="0"/>
      </a:spcBef>
      <a:spcAft>
        <a:spcPct val="0"/>
      </a:spcAft>
      <a:defRPr kern="1200">
        <a:solidFill>
          <a:schemeClr val="bg1"/>
        </a:solidFill>
        <a:latin typeface="Arial" charset="0"/>
        <a:ea typeface="+mn-ea"/>
        <a:cs typeface="+mn-cs"/>
      </a:defRPr>
    </a:lvl5pPr>
    <a:lvl6pPr marL="2286000" algn="l" defTabSz="914400" rtl="0" eaLnBrk="1" latinLnBrk="0" hangingPunct="1">
      <a:defRPr kern="1200">
        <a:solidFill>
          <a:schemeClr val="bg1"/>
        </a:solidFill>
        <a:latin typeface="Arial" charset="0"/>
        <a:ea typeface="+mn-ea"/>
        <a:cs typeface="+mn-cs"/>
      </a:defRPr>
    </a:lvl6pPr>
    <a:lvl7pPr marL="2743200" algn="l" defTabSz="914400" rtl="0" eaLnBrk="1" latinLnBrk="0" hangingPunct="1">
      <a:defRPr kern="1200">
        <a:solidFill>
          <a:schemeClr val="bg1"/>
        </a:solidFill>
        <a:latin typeface="Arial" charset="0"/>
        <a:ea typeface="+mn-ea"/>
        <a:cs typeface="+mn-cs"/>
      </a:defRPr>
    </a:lvl7pPr>
    <a:lvl8pPr marL="3200400" algn="l" defTabSz="914400" rtl="0" eaLnBrk="1" latinLnBrk="0" hangingPunct="1">
      <a:defRPr kern="1200">
        <a:solidFill>
          <a:schemeClr val="bg1"/>
        </a:solidFill>
        <a:latin typeface="Arial" charset="0"/>
        <a:ea typeface="+mn-ea"/>
        <a:cs typeface="+mn-cs"/>
      </a:defRPr>
    </a:lvl8pPr>
    <a:lvl9pPr marL="3657600" algn="l" defTabSz="914400" rtl="0" eaLnBrk="1" latinLnBrk="0" hangingPunct="1">
      <a:defRPr kern="1200">
        <a:solidFill>
          <a:schemeClr val="bg1"/>
        </a:solidFill>
        <a:latin typeface="Arial" charset="0"/>
        <a:ea typeface="+mn-ea"/>
        <a:cs typeface="+mn-cs"/>
      </a:defRPr>
    </a:lvl9pPr>
  </p:defaultTextStyle>
  <p:extLst>
    <p:ext uri="{521415D9-36F7-43E2-AB2F-B90AF26B5E84}">
      <p14:sectionLst xmlns:p14="http://schemas.microsoft.com/office/powerpoint/2010/main">
        <p14:section name="Standardabschnitt" id="{691A7910-48F7-4571-8596-5CC5B138B001}">
          <p14:sldIdLst>
            <p14:sldId id="281"/>
            <p14:sldId id="263"/>
            <p14:sldId id="264"/>
            <p14:sldId id="266"/>
            <p14:sldId id="267"/>
            <p14:sldId id="268"/>
            <p14:sldId id="270"/>
            <p14:sldId id="269"/>
            <p14:sldId id="271"/>
            <p14:sldId id="272"/>
            <p14:sldId id="277"/>
            <p14:sldId id="278"/>
            <p14:sldId id="283"/>
            <p14:sldId id="284"/>
            <p14:sldId id="276"/>
          </p14:sldIdLst>
        </p14:section>
      </p14:sectionLst>
    </p:ext>
    <p:ext uri="{EFAFB233-063F-42B5-8137-9DF3F51BA10A}">
      <p15:sldGuideLst xmlns:p15="http://schemas.microsoft.com/office/powerpoint/2012/main">
        <p15:guide id="1" orient="horz" pos="1800">
          <p15:clr>
            <a:srgbClr val="A4A3A4"/>
          </p15:clr>
        </p15:guide>
        <p15:guide id="2" orient="horz" pos="3180">
          <p15:clr>
            <a:srgbClr val="A4A3A4"/>
          </p15:clr>
        </p15:guide>
        <p15:guide id="3" orient="horz" pos="949">
          <p15:clr>
            <a:srgbClr val="A4A3A4"/>
          </p15:clr>
        </p15:guide>
        <p15:guide id="4" pos="2880">
          <p15:clr>
            <a:srgbClr val="A4A3A4"/>
          </p15:clr>
        </p15:guide>
        <p15:guide id="5" pos="24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996633"/>
    <a:srgbClr val="FF3300"/>
    <a:srgbClr val="000000"/>
    <a:srgbClr val="E7B010"/>
    <a:srgbClr val="C1003C"/>
    <a:srgbClr val="0075B9"/>
    <a:srgbClr val="B2B2B2"/>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71243" autoAdjust="0"/>
  </p:normalViewPr>
  <p:slideViewPr>
    <p:cSldViewPr>
      <p:cViewPr varScale="1">
        <p:scale>
          <a:sx n="57" d="100"/>
          <a:sy n="57" d="100"/>
        </p:scale>
        <p:origin x="1824" y="60"/>
      </p:cViewPr>
      <p:guideLst>
        <p:guide orient="horz" pos="1800"/>
        <p:guide orient="horz" pos="3180"/>
        <p:guide orient="horz" pos="949"/>
        <p:guide pos="2880"/>
        <p:guide pos="249"/>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9" d="100"/>
          <a:sy n="69" d="100"/>
        </p:scale>
        <p:origin x="198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3" name="Rectangle 3"/>
          <p:cNvSpPr>
            <a:spLocks noGrp="1" noChangeArrowheads="1"/>
          </p:cNvSpPr>
          <p:nvPr>
            <p:ph type="dt" sz="quarter" idx="1"/>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solidFill>
                  <a:schemeClr val="tx1"/>
                </a:solidFill>
              </a:defRPr>
            </a:lvl1pPr>
          </a:lstStyle>
          <a:p>
            <a:fld id="{E1E1ED9A-07EB-4820-828C-9A9CB5F08512}" type="datetimeFigureOut">
              <a:rPr lang="de-DE" altLang="de-DE"/>
              <a:pPr/>
              <a:t>11.01.2018</a:t>
            </a:fld>
            <a:endParaRPr lang="de-DE" altLang="de-DE"/>
          </a:p>
        </p:txBody>
      </p:sp>
      <p:sp>
        <p:nvSpPr>
          <p:cNvPr id="71684" name="Rectangle 4"/>
          <p:cNvSpPr>
            <a:spLocks noGrp="1" noChangeArrowheads="1"/>
          </p:cNvSpPr>
          <p:nvPr>
            <p:ph type="ftr" sz="quarter" idx="2"/>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solidFill>
                  <a:schemeClr val="tx1"/>
                </a:solidFill>
              </a:defRPr>
            </a:lvl1pPr>
          </a:lstStyle>
          <a:p>
            <a:endParaRPr lang="de-DE" altLang="de-DE"/>
          </a:p>
        </p:txBody>
      </p:sp>
      <p:sp>
        <p:nvSpPr>
          <p:cNvPr id="71685"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solidFill>
                  <a:schemeClr val="tx1"/>
                </a:solidFill>
              </a:defRPr>
            </a:lvl1pPr>
          </a:lstStyle>
          <a:p>
            <a:fld id="{7E811583-7D4D-4851-9F3B-936456737786}" type="slidenum">
              <a:rPr lang="de-DE" altLang="de-DE"/>
              <a:pPr/>
              <a:t>‹Nr.›</a:t>
            </a:fld>
            <a:endParaRPr lang="de-DE" altLang="de-DE"/>
          </a:p>
        </p:txBody>
      </p:sp>
      <p:pic>
        <p:nvPicPr>
          <p:cNvPr id="71687" name="Picture 7" descr="Logo_Brief"/>
          <p:cNvPicPr>
            <a:picLocks noChangeAspect="1" noChangeArrowheads="1"/>
          </p:cNvPicPr>
          <p:nvPr/>
        </p:nvPicPr>
        <p:blipFill>
          <a:blip r:embed="rId2" cstate="print">
            <a:extLst>
              <a:ext uri="{28A0092B-C50C-407E-A947-70E740481C1C}">
                <a14:useLocalDpi xmlns:a14="http://schemas.microsoft.com/office/drawing/2010/main" val="0"/>
              </a:ext>
            </a:extLst>
          </a:blip>
          <a:srcRect t="33496" r="12831"/>
          <a:stretch>
            <a:fillRect/>
          </a:stretch>
        </p:blipFill>
        <p:spPr bwMode="auto">
          <a:xfrm>
            <a:off x="6348413" y="0"/>
            <a:ext cx="27955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2740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defRPr>
            </a:lvl1pPr>
          </a:lstStyle>
          <a:p>
            <a:pPr>
              <a:defRPr/>
            </a:pPr>
            <a:endParaRPr lang="de-DE"/>
          </a:p>
        </p:txBody>
      </p:sp>
      <p:sp>
        <p:nvSpPr>
          <p:cNvPr id="9219" name="Rectangle 3"/>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de-DE"/>
          </a:p>
        </p:txBody>
      </p:sp>
      <p:sp>
        <p:nvSpPr>
          <p:cNvPr id="25604" name="Rectangle 4"/>
          <p:cNvSpPr>
            <a:spLocks noGrp="1" noRot="1" noChangeAspect="1" noChangeArrowheads="1" noTextEdit="1"/>
          </p:cNvSpPr>
          <p:nvPr>
            <p:ph type="sldImg" idx="2"/>
          </p:nvPr>
        </p:nvSpPr>
        <p:spPr bwMode="auto">
          <a:xfrm>
            <a:off x="2514600" y="514350"/>
            <a:ext cx="41148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9222"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defRPr>
            </a:lvl1pPr>
          </a:lstStyle>
          <a:p>
            <a:pPr>
              <a:defRPr/>
            </a:pPr>
            <a:endParaRPr lang="de-DE"/>
          </a:p>
        </p:txBody>
      </p:sp>
      <p:sp>
        <p:nvSpPr>
          <p:cNvPr id="9223"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0329902B-D3B4-45F1-B2CF-CD85D069756E}" type="slidenum">
              <a:rPr lang="de-DE"/>
              <a:pPr>
                <a:defRPr/>
              </a:pPr>
              <a:t>‹Nr.›</a:t>
            </a:fld>
            <a:endParaRPr lang="de-DE"/>
          </a:p>
        </p:txBody>
      </p:sp>
    </p:spTree>
    <p:extLst>
      <p:ext uri="{BB962C8B-B14F-4D97-AF65-F5344CB8AC3E}">
        <p14:creationId xmlns:p14="http://schemas.microsoft.com/office/powerpoint/2010/main" val="1994528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noProof="0" dirty="0"/>
              <a:t>Good morning everyone  my name is Gustav Willig and this is Daniel </a:t>
            </a:r>
            <a:r>
              <a:rPr lang="en-AU" baseline="0" noProof="0" dirty="0" err="1"/>
              <a:t>Husfeldt</a:t>
            </a:r>
            <a:r>
              <a:rPr lang="en-AU" baseline="0" noProof="0" dirty="0"/>
              <a:t> </a:t>
            </a:r>
            <a:r>
              <a:rPr lang="en-GB" sz="1200" b="0" i="0" kern="1200" baseline="0" noProof="0" dirty="0">
                <a:solidFill>
                  <a:schemeClr val="tx1"/>
                </a:solidFill>
                <a:effectLst/>
                <a:latin typeface="Arial" charset="0"/>
                <a:ea typeface="+mn-ea"/>
                <a:cs typeface="+mn-cs"/>
              </a:rPr>
              <a:t>, and together we </a:t>
            </a:r>
            <a:r>
              <a:rPr lang="en-GB" sz="1200" b="0" i="0" kern="1200" dirty="0">
                <a:solidFill>
                  <a:schemeClr val="tx1"/>
                </a:solidFill>
                <a:effectLst/>
                <a:latin typeface="Arial" charset="0"/>
                <a:ea typeface="+mn-ea"/>
                <a:cs typeface="+mn-cs"/>
              </a:rPr>
              <a:t>would like to welcome you here today.</a:t>
            </a:r>
            <a:endParaRPr lang="en-AU" baseline="0" noProof="0" dirty="0"/>
          </a:p>
        </p:txBody>
      </p:sp>
      <p:sp>
        <p:nvSpPr>
          <p:cNvPr id="4" name="Foliennummernplatzhalter 3"/>
          <p:cNvSpPr>
            <a:spLocks noGrp="1"/>
          </p:cNvSpPr>
          <p:nvPr>
            <p:ph type="sldNum" sz="quarter" idx="10"/>
          </p:nvPr>
        </p:nvSpPr>
        <p:spPr/>
        <p:txBody>
          <a:bodyPr/>
          <a:lstStyle/>
          <a:p>
            <a:fld id="{9728CBB6-36FA-EE41-BFF1-B0D284FB0E8D}" type="slidenum">
              <a:rPr lang="de-DE" smtClean="0"/>
              <a:t>1</a:t>
            </a:fld>
            <a:endParaRPr lang="de-DE" dirty="0"/>
          </a:p>
        </p:txBody>
      </p:sp>
    </p:spTree>
    <p:extLst>
      <p:ext uri="{BB962C8B-B14F-4D97-AF65-F5344CB8AC3E}">
        <p14:creationId xmlns:p14="http://schemas.microsoft.com/office/powerpoint/2010/main" val="391317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slide</a:t>
            </a:r>
            <a:r>
              <a:rPr lang="de-DE" dirty="0"/>
              <a:t> </a:t>
            </a:r>
            <a:r>
              <a:rPr lang="de-DE" dirty="0" err="1"/>
              <a:t>shows</a:t>
            </a:r>
            <a:r>
              <a:rPr lang="de-DE" dirty="0"/>
              <a:t> </a:t>
            </a:r>
            <a:r>
              <a:rPr lang="de-DE" dirty="0" err="1"/>
              <a:t>your</a:t>
            </a:r>
            <a:r>
              <a:rPr lang="de-DE" dirty="0"/>
              <a:t> </a:t>
            </a:r>
            <a:r>
              <a:rPr lang="de-DE" dirty="0" err="1"/>
              <a:t>result</a:t>
            </a:r>
            <a:r>
              <a:rPr lang="de-DE" dirty="0"/>
              <a:t>. As </a:t>
            </a:r>
            <a:r>
              <a:rPr lang="de-DE" dirty="0" err="1"/>
              <a:t>you</a:t>
            </a:r>
            <a:r>
              <a:rPr lang="de-DE" dirty="0"/>
              <a:t> </a:t>
            </a:r>
            <a:r>
              <a:rPr lang="de-DE" dirty="0" err="1"/>
              <a:t>see</a:t>
            </a:r>
            <a:r>
              <a:rPr lang="de-DE" dirty="0"/>
              <a:t> </a:t>
            </a:r>
            <a:r>
              <a:rPr lang="de-DE" dirty="0" err="1"/>
              <a:t>we</a:t>
            </a:r>
            <a:r>
              <a:rPr lang="de-DE" dirty="0"/>
              <a:t> </a:t>
            </a:r>
            <a:r>
              <a:rPr lang="de-DE" dirty="0" err="1"/>
              <a:t>are</a:t>
            </a:r>
            <a:r>
              <a:rPr lang="de-DE" dirty="0"/>
              <a:t> </a:t>
            </a:r>
            <a:r>
              <a:rPr lang="de-DE" dirty="0" err="1"/>
              <a:t>able</a:t>
            </a:r>
            <a:r>
              <a:rPr lang="de-DE" dirty="0"/>
              <a:t> </a:t>
            </a:r>
            <a:r>
              <a:rPr lang="de-DE" dirty="0" err="1"/>
              <a:t>to</a:t>
            </a:r>
            <a:r>
              <a:rPr lang="de-DE" dirty="0"/>
              <a:t> </a:t>
            </a:r>
            <a:r>
              <a:rPr lang="de-DE" dirty="0" err="1"/>
              <a:t>extract</a:t>
            </a:r>
            <a:r>
              <a:rPr lang="de-DE" dirty="0"/>
              <a:t>, </a:t>
            </a:r>
            <a:r>
              <a:rPr lang="de-DE" dirty="0" err="1"/>
              <a:t>classify</a:t>
            </a:r>
            <a:r>
              <a:rPr lang="de-DE" dirty="0"/>
              <a:t> </a:t>
            </a:r>
            <a:r>
              <a:rPr lang="de-DE" dirty="0" err="1"/>
              <a:t>the</a:t>
            </a:r>
            <a:r>
              <a:rPr lang="de-DE" dirty="0"/>
              <a:t> </a:t>
            </a:r>
            <a:r>
              <a:rPr lang="de-DE" dirty="0" err="1"/>
              <a:t>road</a:t>
            </a:r>
            <a:r>
              <a:rPr lang="de-DE" dirty="0"/>
              <a:t> </a:t>
            </a:r>
            <a:r>
              <a:rPr lang="de-DE" dirty="0" err="1"/>
              <a:t>sign</a:t>
            </a:r>
            <a:r>
              <a:rPr lang="de-DE" dirty="0"/>
              <a:t> in a </a:t>
            </a:r>
            <a:r>
              <a:rPr lang="de-DE" dirty="0" err="1"/>
              <a:t>given</a:t>
            </a:r>
            <a:r>
              <a:rPr lang="de-DE" dirty="0"/>
              <a:t> </a:t>
            </a:r>
            <a:r>
              <a:rPr lang="de-DE" dirty="0" err="1"/>
              <a:t>picture</a:t>
            </a:r>
            <a:r>
              <a:rPr lang="de-DE" dirty="0"/>
              <a:t>.  </a:t>
            </a:r>
            <a:r>
              <a:rPr lang="de-DE" dirty="0" err="1"/>
              <a:t>To</a:t>
            </a:r>
            <a:r>
              <a:rPr lang="de-DE" dirty="0"/>
              <a:t> </a:t>
            </a:r>
            <a:r>
              <a:rPr lang="de-DE" dirty="0" err="1"/>
              <a:t>get</a:t>
            </a:r>
            <a:r>
              <a:rPr lang="de-DE" dirty="0"/>
              <a:t> </a:t>
            </a:r>
            <a:r>
              <a:rPr lang="de-DE" dirty="0" err="1"/>
              <a:t>the</a:t>
            </a:r>
            <a:r>
              <a:rPr lang="de-DE" dirty="0"/>
              <a:t> </a:t>
            </a:r>
            <a:r>
              <a:rPr lang="de-DE" dirty="0" err="1"/>
              <a:t>text</a:t>
            </a:r>
            <a:r>
              <a:rPr lang="de-DE" dirty="0"/>
              <a:t> in </a:t>
            </a:r>
            <a:r>
              <a:rPr lang="de-DE" dirty="0" err="1"/>
              <a:t>the</a:t>
            </a:r>
            <a:r>
              <a:rPr lang="de-DE" dirty="0"/>
              <a:t> </a:t>
            </a:r>
            <a:r>
              <a:rPr lang="de-DE" dirty="0" err="1"/>
              <a:t>road</a:t>
            </a:r>
            <a:r>
              <a:rPr lang="de-DE" dirty="0"/>
              <a:t> </a:t>
            </a:r>
            <a:r>
              <a:rPr lang="de-DE" dirty="0" err="1"/>
              <a:t>sign</a:t>
            </a:r>
            <a:r>
              <a:rPr lang="de-DE" dirty="0"/>
              <a:t> in </a:t>
            </a:r>
            <a:r>
              <a:rPr lang="de-DE" dirty="0" err="1"/>
              <a:t>this</a:t>
            </a:r>
            <a:r>
              <a:rPr lang="de-DE" dirty="0"/>
              <a:t> </a:t>
            </a:r>
            <a:r>
              <a:rPr lang="de-DE" dirty="0" err="1"/>
              <a:t>example</a:t>
            </a:r>
            <a:r>
              <a:rPr lang="de-DE" dirty="0"/>
              <a:t> </a:t>
            </a:r>
            <a:r>
              <a:rPr lang="de-DE" dirty="0" err="1"/>
              <a:t>the</a:t>
            </a:r>
            <a:r>
              <a:rPr lang="de-DE" dirty="0"/>
              <a:t> </a:t>
            </a:r>
            <a:r>
              <a:rPr lang="de-DE" dirty="0" err="1"/>
              <a:t>text</a:t>
            </a:r>
            <a:r>
              <a:rPr lang="de-DE" dirty="0"/>
              <a:t> </a:t>
            </a:r>
            <a:r>
              <a:rPr lang="de-DE" dirty="0" err="1"/>
              <a:t>would</a:t>
            </a:r>
            <a:r>
              <a:rPr lang="de-DE" dirty="0"/>
              <a:t> </a:t>
            </a:r>
            <a:r>
              <a:rPr lang="de-DE" dirty="0" err="1"/>
              <a:t>be</a:t>
            </a:r>
            <a:r>
              <a:rPr lang="de-DE" dirty="0"/>
              <a:t> Neudeck.</a:t>
            </a:r>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10</a:t>
            </a:fld>
            <a:endParaRPr lang="de-DE"/>
          </a:p>
        </p:txBody>
      </p:sp>
    </p:spTree>
    <p:extLst>
      <p:ext uri="{BB962C8B-B14F-4D97-AF65-F5344CB8AC3E}">
        <p14:creationId xmlns:p14="http://schemas.microsoft.com/office/powerpoint/2010/main" val="71596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11</a:t>
            </a:fld>
            <a:endParaRPr lang="de-DE"/>
          </a:p>
        </p:txBody>
      </p:sp>
    </p:spTree>
    <p:extLst>
      <p:ext uri="{BB962C8B-B14F-4D97-AF65-F5344CB8AC3E}">
        <p14:creationId xmlns:p14="http://schemas.microsoft.com/office/powerpoint/2010/main" val="559169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12</a:t>
            </a:fld>
            <a:endParaRPr lang="de-DE"/>
          </a:p>
        </p:txBody>
      </p:sp>
    </p:spTree>
    <p:extLst>
      <p:ext uri="{BB962C8B-B14F-4D97-AF65-F5344CB8AC3E}">
        <p14:creationId xmlns:p14="http://schemas.microsoft.com/office/powerpoint/2010/main" val="3352600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10"/>
          </p:nvPr>
        </p:nvSpPr>
        <p:spPr/>
        <p:txBody>
          <a:bodyPr/>
          <a:lstStyle/>
          <a:p>
            <a:fld id="{9728CBB6-36FA-EE41-BFF1-B0D284FB0E8D}" type="slidenum">
              <a:rPr lang="de-DE" smtClean="0"/>
              <a:t>13</a:t>
            </a:fld>
            <a:endParaRPr lang="de-DE" dirty="0"/>
          </a:p>
        </p:txBody>
      </p:sp>
    </p:spTree>
    <p:extLst>
      <p:ext uri="{BB962C8B-B14F-4D97-AF65-F5344CB8AC3E}">
        <p14:creationId xmlns:p14="http://schemas.microsoft.com/office/powerpoint/2010/main" val="669584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15</a:t>
            </a:fld>
            <a:endParaRPr lang="de-DE"/>
          </a:p>
        </p:txBody>
      </p:sp>
    </p:spTree>
    <p:extLst>
      <p:ext uri="{BB962C8B-B14F-4D97-AF65-F5344CB8AC3E}">
        <p14:creationId xmlns:p14="http://schemas.microsoft.com/office/powerpoint/2010/main" val="338510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a:t>In </a:t>
            </a:r>
            <a:r>
              <a:rPr lang="en-AU" baseline="0" noProof="0" dirty="0"/>
              <a:t>todays</a:t>
            </a:r>
            <a:r>
              <a:rPr lang="de-DE" baseline="0" dirty="0"/>
              <a:t> </a:t>
            </a:r>
            <a:r>
              <a:rPr lang="en-AU" baseline="0" noProof="0" dirty="0"/>
              <a:t>presentation we would like to give overview about our image processing project </a:t>
            </a:r>
          </a:p>
          <a:p>
            <a:r>
              <a:rPr lang="en-AU" baseline="0" noProof="0" dirty="0"/>
              <a:t>I start by telling you a bit about the project goals Tasks</a:t>
            </a:r>
          </a:p>
          <a:p>
            <a:r>
              <a:rPr lang="en-GB" sz="1200" b="0" i="0" kern="1200" dirty="0">
                <a:solidFill>
                  <a:schemeClr val="tx1"/>
                </a:solidFill>
                <a:effectLst/>
                <a:latin typeface="Arial" charset="0"/>
                <a:ea typeface="+mn-ea"/>
                <a:cs typeface="+mn-cs"/>
              </a:rPr>
              <a:t>Then I’d just like to give you some background information about image pre-processing</a:t>
            </a:r>
          </a:p>
          <a:p>
            <a:r>
              <a:rPr lang="en-AU" baseline="0" noProof="0" dirty="0"/>
              <a:t>After that we will take a look at methods we use for object and letter recognition and </a:t>
            </a:r>
            <a:r>
              <a:rPr lang="en-AU" baseline="0" noProof="0" dirty="0" err="1"/>
              <a:t>classifiation</a:t>
            </a:r>
            <a:endParaRPr lang="en-AU" baseline="0" noProof="0" dirty="0"/>
          </a:p>
          <a:p>
            <a:r>
              <a:rPr lang="en-AU" baseline="0" noProof="0" dirty="0"/>
              <a:t>What brings us to the last section of the present   and discussion.</a:t>
            </a:r>
          </a:p>
          <a:p>
            <a:r>
              <a:rPr lang="en-US" dirty="0"/>
              <a:t>There'll be time at the end of the </a:t>
            </a:r>
            <a:r>
              <a:rPr lang="en-US" i="1" dirty="0"/>
              <a:t>presentation</a:t>
            </a:r>
            <a:r>
              <a:rPr lang="en-US" dirty="0"/>
              <a:t> to answer  all of your questions</a:t>
            </a:r>
            <a:endParaRPr lang="en-AU" baseline="0" noProof="0" dirty="0"/>
          </a:p>
          <a:p>
            <a:r>
              <a:rPr lang="en-GB" sz="1200" b="0" i="0" kern="1200" dirty="0">
                <a:solidFill>
                  <a:schemeClr val="tx1"/>
                </a:solidFill>
                <a:effectLst/>
                <a:latin typeface="Arial" charset="0"/>
                <a:ea typeface="+mn-ea"/>
                <a:cs typeface="+mn-cs"/>
              </a:rPr>
              <a:t>Ok lets start</a:t>
            </a:r>
            <a:endParaRPr lang="en-US" dirty="0"/>
          </a:p>
        </p:txBody>
      </p:sp>
      <p:sp>
        <p:nvSpPr>
          <p:cNvPr id="4" name="Foliennummernplatzhalter 3"/>
          <p:cNvSpPr>
            <a:spLocks noGrp="1"/>
          </p:cNvSpPr>
          <p:nvPr>
            <p:ph type="sldNum" sz="quarter" idx="10"/>
          </p:nvPr>
        </p:nvSpPr>
        <p:spPr/>
        <p:txBody>
          <a:bodyPr/>
          <a:lstStyle/>
          <a:p>
            <a:fld id="{3DC3C326-D9C8-574A-B827-58C731325DCB}" type="slidenum">
              <a:rPr lang="de-DE" smtClean="0"/>
              <a:t>2</a:t>
            </a:fld>
            <a:endParaRPr lang="de-DE"/>
          </a:p>
        </p:txBody>
      </p:sp>
    </p:spTree>
    <p:extLst>
      <p:ext uri="{BB962C8B-B14F-4D97-AF65-F5344CB8AC3E}">
        <p14:creationId xmlns:p14="http://schemas.microsoft.com/office/powerpoint/2010/main" val="181279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project allows us student to apply the high level of theory we learned during the lesion of image processing to build a real-world application.</a:t>
            </a:r>
          </a:p>
          <a:p>
            <a:r>
              <a:rPr lang="en-GB" dirty="0"/>
              <a:t>The goal of our project was to detect different kinds of road signs for an example town signs, arrow signpost, in town sign or motorway signs.</a:t>
            </a:r>
          </a:p>
          <a:p>
            <a:endParaRPr lang="en-GB" dirty="0"/>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3</a:t>
            </a:fld>
            <a:endParaRPr lang="de-DE"/>
          </a:p>
        </p:txBody>
      </p:sp>
    </p:spTree>
    <p:extLst>
      <p:ext uri="{BB962C8B-B14F-4D97-AF65-F5344CB8AC3E}">
        <p14:creationId xmlns:p14="http://schemas.microsoft.com/office/powerpoint/2010/main" val="281302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project consisted of two main tasks.</a:t>
            </a:r>
          </a:p>
          <a:p>
            <a:r>
              <a:rPr lang="en-US" dirty="0"/>
              <a:t>The first task was to recognize and extract the road sign from a given image.</a:t>
            </a:r>
          </a:p>
          <a:p>
            <a:r>
              <a:rPr lang="en-US" dirty="0"/>
              <a:t>A subtask of that was to identify the kind of the road sign as an in-town sign, a sign on a country road or a highways sign</a:t>
            </a:r>
          </a:p>
          <a:p>
            <a:endParaRPr lang="en-US" dirty="0"/>
          </a:p>
          <a:p>
            <a:r>
              <a:rPr lang="en-US" dirty="0"/>
              <a:t>The second task was to recognize and extract the letters from the identified sign and to </a:t>
            </a:r>
            <a:r>
              <a:rPr lang="en-US" dirty="0" err="1"/>
              <a:t>classifice</a:t>
            </a:r>
            <a:r>
              <a:rPr lang="en-US" dirty="0"/>
              <a:t> them</a:t>
            </a:r>
          </a:p>
          <a:p>
            <a:endParaRPr lang="en-US" dirty="0"/>
          </a:p>
          <a:p>
            <a:r>
              <a:rPr lang="en-US" dirty="0"/>
              <a:t>An optional goal of the project was to use picture which we took from complex and confusing real traffic situations</a:t>
            </a:r>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4</a:t>
            </a:fld>
            <a:endParaRPr lang="de-DE"/>
          </a:p>
        </p:txBody>
      </p:sp>
    </p:spTree>
    <p:extLst>
      <p:ext uri="{BB962C8B-B14F-4D97-AF65-F5344CB8AC3E}">
        <p14:creationId xmlns:p14="http://schemas.microsoft.com/office/powerpoint/2010/main" val="392946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followed</a:t>
            </a:r>
            <a:r>
              <a:rPr lang="de-DE" dirty="0"/>
              <a:t> </a:t>
            </a:r>
            <a:r>
              <a:rPr lang="de-DE" dirty="0" err="1"/>
              <a:t>the</a:t>
            </a:r>
            <a:r>
              <a:rPr lang="de-DE" dirty="0"/>
              <a:t> </a:t>
            </a:r>
            <a:r>
              <a:rPr lang="de-DE" dirty="0" err="1"/>
              <a:t>following</a:t>
            </a:r>
            <a:r>
              <a:rPr lang="de-DE" dirty="0"/>
              <a:t> </a:t>
            </a:r>
            <a:r>
              <a:rPr lang="de-DE" dirty="0" err="1"/>
              <a:t>steps</a:t>
            </a:r>
            <a:r>
              <a:rPr lang="de-DE" dirty="0"/>
              <a:t> in </a:t>
            </a:r>
            <a:r>
              <a:rPr lang="de-DE" dirty="0" err="1"/>
              <a:t>order</a:t>
            </a:r>
            <a:r>
              <a:rPr lang="de-DE" dirty="0"/>
              <a:t> </a:t>
            </a:r>
            <a:r>
              <a:rPr lang="de-DE" dirty="0" err="1"/>
              <a:t>to</a:t>
            </a:r>
            <a:r>
              <a:rPr lang="de-DE" dirty="0"/>
              <a:t> </a:t>
            </a:r>
            <a:r>
              <a:rPr lang="de-DE" dirty="0" err="1"/>
              <a:t>pre-process</a:t>
            </a:r>
            <a:r>
              <a:rPr lang="de-DE" dirty="0"/>
              <a:t> </a:t>
            </a:r>
            <a:r>
              <a:rPr lang="de-DE" dirty="0" err="1"/>
              <a:t>the</a:t>
            </a:r>
            <a:r>
              <a:rPr lang="de-DE" dirty="0"/>
              <a:t> </a:t>
            </a:r>
            <a:r>
              <a:rPr lang="de-DE" dirty="0" err="1"/>
              <a:t>impage</a:t>
            </a:r>
            <a:r>
              <a:rPr lang="de-DE" dirty="0"/>
              <a:t>. </a:t>
            </a:r>
          </a:p>
          <a:p>
            <a:r>
              <a:rPr lang="de-DE" dirty="0"/>
              <a:t>The </a:t>
            </a:r>
            <a:r>
              <a:rPr lang="de-DE" dirty="0" err="1"/>
              <a:t>first</a:t>
            </a:r>
            <a:r>
              <a:rPr lang="de-DE" dirty="0"/>
              <a:t> </a:t>
            </a:r>
            <a:r>
              <a:rPr lang="de-DE" dirty="0" err="1"/>
              <a:t>step</a:t>
            </a:r>
            <a:r>
              <a:rPr lang="de-DE" dirty="0"/>
              <a:t> was </a:t>
            </a:r>
            <a:r>
              <a:rPr lang="de-DE" dirty="0" err="1"/>
              <a:t>to</a:t>
            </a:r>
            <a:r>
              <a:rPr lang="de-DE" dirty="0"/>
              <a:t> </a:t>
            </a:r>
            <a:r>
              <a:rPr lang="de-DE" dirty="0" err="1"/>
              <a:t>convert</a:t>
            </a:r>
            <a:r>
              <a:rPr lang="de-DE" dirty="0"/>
              <a:t> </a:t>
            </a:r>
            <a:r>
              <a:rPr lang="de-DE" dirty="0" err="1"/>
              <a:t>the</a:t>
            </a:r>
            <a:r>
              <a:rPr lang="de-DE" dirty="0"/>
              <a:t> </a:t>
            </a:r>
            <a:r>
              <a:rPr lang="de-DE" dirty="0" err="1"/>
              <a:t>image</a:t>
            </a:r>
            <a:r>
              <a:rPr lang="de-DE" dirty="0"/>
              <a:t> </a:t>
            </a:r>
            <a:r>
              <a:rPr lang="de-DE" dirty="0" err="1"/>
              <a:t>to</a:t>
            </a:r>
            <a:r>
              <a:rPr lang="de-DE" dirty="0"/>
              <a:t> an </a:t>
            </a:r>
            <a:r>
              <a:rPr lang="de-DE" dirty="0" err="1"/>
              <a:t>grayscal</a:t>
            </a:r>
            <a:endParaRPr lang="de-DE" dirty="0"/>
          </a:p>
          <a:p>
            <a:r>
              <a:rPr lang="de-DE" dirty="0"/>
              <a:t>The </a:t>
            </a:r>
            <a:r>
              <a:rPr lang="de-DE" dirty="0" err="1"/>
              <a:t>second</a:t>
            </a:r>
            <a:r>
              <a:rPr lang="de-DE" dirty="0"/>
              <a:t> </a:t>
            </a:r>
            <a:r>
              <a:rPr lang="de-DE" dirty="0" err="1"/>
              <a:t>step</a:t>
            </a:r>
            <a:r>
              <a:rPr lang="de-DE" dirty="0"/>
              <a:t> was </a:t>
            </a:r>
            <a:r>
              <a:rPr lang="de-DE" dirty="0" err="1"/>
              <a:t>to</a:t>
            </a:r>
            <a:r>
              <a:rPr lang="de-DE" dirty="0"/>
              <a:t> </a:t>
            </a:r>
            <a:r>
              <a:rPr lang="de-DE" dirty="0" err="1"/>
              <a:t>use</a:t>
            </a:r>
            <a:r>
              <a:rPr lang="de-DE" dirty="0"/>
              <a:t> a </a:t>
            </a:r>
            <a:r>
              <a:rPr lang="de-DE" dirty="0" err="1"/>
              <a:t>gaussian</a:t>
            </a:r>
            <a:r>
              <a:rPr lang="de-DE" dirty="0"/>
              <a:t> </a:t>
            </a:r>
            <a:r>
              <a:rPr lang="de-DE" dirty="0" err="1"/>
              <a:t>filter</a:t>
            </a:r>
            <a:r>
              <a:rPr lang="de-DE" dirty="0"/>
              <a:t> in </a:t>
            </a:r>
            <a:r>
              <a:rPr lang="de-DE" dirty="0" err="1"/>
              <a:t>order</a:t>
            </a:r>
            <a:r>
              <a:rPr lang="de-DE" dirty="0"/>
              <a:t> </a:t>
            </a:r>
            <a:r>
              <a:rPr lang="de-DE" dirty="0" err="1"/>
              <a:t>to</a:t>
            </a:r>
            <a:r>
              <a:rPr lang="de-DE" dirty="0"/>
              <a:t> </a:t>
            </a:r>
            <a:r>
              <a:rPr lang="de-DE" dirty="0" err="1"/>
              <a:t>reduce</a:t>
            </a:r>
            <a:r>
              <a:rPr lang="de-DE" dirty="0"/>
              <a:t> </a:t>
            </a:r>
            <a:r>
              <a:rPr lang="de-DE" dirty="0" err="1"/>
              <a:t>the</a:t>
            </a:r>
            <a:r>
              <a:rPr lang="de-DE" dirty="0"/>
              <a:t> </a:t>
            </a:r>
            <a:r>
              <a:rPr lang="de-DE" dirty="0" err="1"/>
              <a:t>amount</a:t>
            </a:r>
            <a:r>
              <a:rPr lang="de-DE" dirty="0"/>
              <a:t> </a:t>
            </a:r>
            <a:r>
              <a:rPr lang="de-DE" dirty="0" err="1"/>
              <a:t>of</a:t>
            </a:r>
            <a:r>
              <a:rPr lang="de-DE" dirty="0"/>
              <a:t> </a:t>
            </a:r>
            <a:r>
              <a:rPr lang="de-DE" dirty="0" err="1"/>
              <a:t>measurement</a:t>
            </a:r>
            <a:r>
              <a:rPr lang="de-DE" dirty="0"/>
              <a:t> </a:t>
            </a:r>
            <a:r>
              <a:rPr lang="de-DE" dirty="0" err="1"/>
              <a:t>error</a:t>
            </a:r>
            <a:endParaRPr lang="de-DE" dirty="0"/>
          </a:p>
          <a:p>
            <a:r>
              <a:rPr lang="de-DE" dirty="0"/>
              <a:t>After </a:t>
            </a:r>
            <a:r>
              <a:rPr lang="de-DE" dirty="0" err="1"/>
              <a:t>that</a:t>
            </a:r>
            <a:r>
              <a:rPr lang="de-DE" dirty="0"/>
              <a:t> </a:t>
            </a:r>
            <a:r>
              <a:rPr lang="de-DE" dirty="0" err="1"/>
              <a:t>we</a:t>
            </a:r>
            <a:r>
              <a:rPr lang="de-DE" dirty="0"/>
              <a:t> </a:t>
            </a:r>
            <a:r>
              <a:rPr lang="de-DE" dirty="0" err="1"/>
              <a:t>used</a:t>
            </a:r>
            <a:r>
              <a:rPr lang="de-DE" dirty="0"/>
              <a:t> an adaptive </a:t>
            </a:r>
            <a:r>
              <a:rPr lang="de-DE" dirty="0" err="1"/>
              <a:t>threshold</a:t>
            </a:r>
            <a:r>
              <a:rPr lang="de-DE" dirty="0"/>
              <a:t> </a:t>
            </a:r>
            <a:r>
              <a:rPr lang="de-DE" dirty="0" err="1"/>
              <a:t>or</a:t>
            </a:r>
            <a:r>
              <a:rPr lang="de-DE" dirty="0"/>
              <a:t> </a:t>
            </a:r>
            <a:r>
              <a:rPr lang="de-DE" dirty="0" err="1"/>
              <a:t>the</a:t>
            </a:r>
            <a:r>
              <a:rPr lang="de-DE" dirty="0"/>
              <a:t> </a:t>
            </a:r>
            <a:r>
              <a:rPr lang="de-DE" dirty="0" err="1"/>
              <a:t>otsu</a:t>
            </a:r>
            <a:r>
              <a:rPr lang="de-DE" dirty="0"/>
              <a:t>-methode </a:t>
            </a:r>
            <a:r>
              <a:rPr lang="de-DE" dirty="0" err="1"/>
              <a:t>to</a:t>
            </a:r>
            <a:r>
              <a:rPr lang="de-DE" dirty="0"/>
              <a:t> </a:t>
            </a:r>
            <a:r>
              <a:rPr lang="de-DE" dirty="0" err="1"/>
              <a:t>convert</a:t>
            </a:r>
            <a:r>
              <a:rPr lang="de-DE" dirty="0"/>
              <a:t> </a:t>
            </a:r>
            <a:r>
              <a:rPr lang="de-DE" dirty="0" err="1"/>
              <a:t>the</a:t>
            </a:r>
            <a:r>
              <a:rPr lang="de-DE" dirty="0"/>
              <a:t> </a:t>
            </a:r>
            <a:r>
              <a:rPr lang="de-DE" dirty="0" err="1"/>
              <a:t>grayscal</a:t>
            </a:r>
            <a:r>
              <a:rPr lang="de-DE" dirty="0"/>
              <a:t> </a:t>
            </a:r>
            <a:r>
              <a:rPr lang="de-DE" dirty="0" err="1"/>
              <a:t>image</a:t>
            </a:r>
            <a:r>
              <a:rPr lang="de-DE" dirty="0"/>
              <a:t> </a:t>
            </a:r>
            <a:r>
              <a:rPr lang="de-DE" dirty="0" err="1"/>
              <a:t>to</a:t>
            </a:r>
            <a:r>
              <a:rPr lang="de-DE" dirty="0"/>
              <a:t> a </a:t>
            </a:r>
            <a:r>
              <a:rPr lang="de-DE" dirty="0" err="1"/>
              <a:t>binary</a:t>
            </a:r>
            <a:r>
              <a:rPr lang="de-DE" dirty="0"/>
              <a:t> </a:t>
            </a:r>
            <a:r>
              <a:rPr lang="de-DE" dirty="0" err="1"/>
              <a:t>image</a:t>
            </a:r>
            <a:endParaRPr lang="de-DE" dirty="0"/>
          </a:p>
          <a:p>
            <a:r>
              <a:rPr lang="de-DE" dirty="0" err="1"/>
              <a:t>Then</a:t>
            </a:r>
            <a:r>
              <a:rPr lang="de-DE" dirty="0"/>
              <a:t> </a:t>
            </a:r>
            <a:r>
              <a:rPr lang="de-DE" dirty="0" err="1"/>
              <a:t>we</a:t>
            </a:r>
            <a:r>
              <a:rPr lang="de-DE" dirty="0"/>
              <a:t> </a:t>
            </a:r>
            <a:r>
              <a:rPr lang="de-DE" dirty="0" err="1"/>
              <a:t>used</a:t>
            </a:r>
            <a:r>
              <a:rPr lang="de-DE" dirty="0"/>
              <a:t> </a:t>
            </a:r>
            <a:r>
              <a:rPr lang="de-DE" dirty="0" err="1"/>
              <a:t>morphological</a:t>
            </a:r>
            <a:r>
              <a:rPr lang="de-DE" dirty="0"/>
              <a:t> </a:t>
            </a:r>
            <a:r>
              <a:rPr lang="de-DE" dirty="0" err="1"/>
              <a:t>filter</a:t>
            </a:r>
            <a:r>
              <a:rPr lang="de-DE" dirty="0"/>
              <a:t> </a:t>
            </a:r>
            <a:r>
              <a:rPr lang="de-DE" dirty="0" err="1"/>
              <a:t>to</a:t>
            </a:r>
            <a:r>
              <a:rPr lang="de-DE" dirty="0"/>
              <a:t> </a:t>
            </a:r>
            <a:r>
              <a:rPr lang="de-DE" dirty="0" err="1"/>
              <a:t>dilate</a:t>
            </a:r>
            <a:r>
              <a:rPr lang="de-DE" dirty="0"/>
              <a:t> and </a:t>
            </a:r>
            <a:r>
              <a:rPr lang="de-DE" dirty="0" err="1"/>
              <a:t>erode</a:t>
            </a:r>
            <a:r>
              <a:rPr lang="de-DE" dirty="0"/>
              <a:t> </a:t>
            </a:r>
            <a:r>
              <a:rPr lang="de-DE" dirty="0" err="1"/>
              <a:t>the</a:t>
            </a:r>
            <a:r>
              <a:rPr lang="de-DE" dirty="0"/>
              <a:t> </a:t>
            </a:r>
            <a:r>
              <a:rPr lang="de-DE" dirty="0" err="1"/>
              <a:t>image</a:t>
            </a:r>
            <a:r>
              <a:rPr lang="de-DE" dirty="0"/>
              <a:t>.</a:t>
            </a:r>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5</a:t>
            </a:fld>
            <a:endParaRPr lang="de-DE"/>
          </a:p>
        </p:txBody>
      </p:sp>
    </p:spTree>
    <p:extLst>
      <p:ext uri="{BB962C8B-B14F-4D97-AF65-F5344CB8AC3E}">
        <p14:creationId xmlns:p14="http://schemas.microsoft.com/office/powerpoint/2010/main" val="427198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order to </a:t>
            </a:r>
            <a:r>
              <a:rPr lang="en-US" dirty="0" err="1"/>
              <a:t>recogine</a:t>
            </a:r>
            <a:r>
              <a:rPr lang="en-US" dirty="0"/>
              <a:t> the road sign we had to define several characteristics</a:t>
            </a:r>
            <a:r>
              <a:rPr lang="de-DE" b="1" dirty="0"/>
              <a:t>. </a:t>
            </a:r>
            <a:r>
              <a:rPr lang="en-US" b="1" dirty="0"/>
              <a:t>The first one was  the form factor </a:t>
            </a:r>
            <a:r>
              <a:rPr lang="en-US" dirty="0"/>
              <a:t>which describes an object by his area and contour length for an example the  form factor of an circle is 1. In our chase the road sign have the shape of an </a:t>
            </a:r>
            <a:r>
              <a:rPr lang="de-DE" b="1" dirty="0" err="1"/>
              <a:t>rectangle</a:t>
            </a:r>
            <a:r>
              <a:rPr lang="de-DE" b="1" dirty="0"/>
              <a:t> so </a:t>
            </a:r>
            <a:r>
              <a:rPr lang="de-DE" b="1" dirty="0" err="1"/>
              <a:t>the</a:t>
            </a:r>
            <a:r>
              <a:rPr lang="de-DE" b="1" dirty="0"/>
              <a:t> form </a:t>
            </a:r>
            <a:r>
              <a:rPr lang="de-DE" b="1" dirty="0" err="1"/>
              <a:t>factor</a:t>
            </a:r>
            <a:r>
              <a:rPr lang="de-DE" b="1" dirty="0"/>
              <a:t> </a:t>
            </a:r>
            <a:r>
              <a:rPr lang="de-DE" b="1" dirty="0" err="1"/>
              <a:t>is</a:t>
            </a:r>
            <a:endParaRPr lang="de-DE"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DE" b="1" dirty="0" err="1"/>
              <a:t>Between</a:t>
            </a:r>
            <a:r>
              <a:rPr lang="de-DE" b="1" dirty="0"/>
              <a:t> 0,6 and 0,9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second characteristic we used, is the number of letters inside of the road sign. We calculated this amount of letters by counting the so called “</a:t>
            </a:r>
            <a:r>
              <a:rPr lang="en-US" dirty="0" err="1"/>
              <a:t>childs</a:t>
            </a:r>
            <a:r>
              <a:rPr lang="en-US" dirty="0"/>
              <a:t>” in the contours hierarchy of OpenCV. The text of a road sign needs to </a:t>
            </a:r>
            <a:r>
              <a:rPr lang="en-US" dirty="0" err="1"/>
              <a:t>consts</a:t>
            </a:r>
            <a:r>
              <a:rPr lang="en-US" dirty="0"/>
              <a:t> of minimum 3 letters.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Finally we used the size of the objects in order to classify the </a:t>
            </a:r>
            <a:r>
              <a:rPr lang="en-US" dirty="0" err="1"/>
              <a:t>contous</a:t>
            </a:r>
            <a:r>
              <a:rPr lang="en-US" dirty="0"/>
              <a:t> inside of our image. </a:t>
            </a:r>
            <a:br>
              <a:rPr lang="en-US" dirty="0"/>
            </a:br>
            <a:r>
              <a:rPr lang="en-US" dirty="0"/>
              <a:t>Objects need to occupy between of 10 and 90 percent of the total image area, in order be </a:t>
            </a:r>
            <a:r>
              <a:rPr lang="en-US" dirty="0" err="1"/>
              <a:t>considerted</a:t>
            </a:r>
            <a:r>
              <a:rPr lang="en-US" dirty="0"/>
              <a:t> as a road sign.</a:t>
            </a:r>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6</a:t>
            </a:fld>
            <a:endParaRPr lang="de-DE"/>
          </a:p>
        </p:txBody>
      </p:sp>
    </p:spTree>
    <p:extLst>
      <p:ext uri="{BB962C8B-B14F-4D97-AF65-F5344CB8AC3E}">
        <p14:creationId xmlns:p14="http://schemas.microsoft.com/office/powerpoint/2010/main" val="3595058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Now</a:t>
            </a:r>
            <a:r>
              <a:rPr lang="de-DE" dirty="0"/>
              <a:t> </a:t>
            </a:r>
            <a:r>
              <a:rPr lang="de-DE" dirty="0" err="1"/>
              <a:t>letzt</a:t>
            </a:r>
            <a:r>
              <a:rPr lang="de-DE" dirty="0"/>
              <a:t> </a:t>
            </a:r>
            <a:r>
              <a:rPr lang="de-DE" dirty="0" err="1"/>
              <a:t>take</a:t>
            </a:r>
            <a:r>
              <a:rPr lang="de-DE" dirty="0"/>
              <a:t> a </a:t>
            </a:r>
            <a:r>
              <a:rPr lang="de-DE" dirty="0" err="1"/>
              <a:t>look</a:t>
            </a:r>
            <a:r>
              <a:rPr lang="de-DE" dirty="0"/>
              <a:t> at </a:t>
            </a:r>
            <a:r>
              <a:rPr lang="de-DE" dirty="0" err="1"/>
              <a:t>the</a:t>
            </a:r>
            <a:r>
              <a:rPr lang="de-DE" dirty="0"/>
              <a:t> </a:t>
            </a:r>
            <a:r>
              <a:rPr lang="de-DE" dirty="0" err="1"/>
              <a:t>object</a:t>
            </a:r>
            <a:r>
              <a:rPr lang="de-DE" dirty="0"/>
              <a:t> </a:t>
            </a:r>
            <a:r>
              <a:rPr lang="de-DE" dirty="0" err="1"/>
              <a:t>classification</a:t>
            </a:r>
            <a:r>
              <a:rPr lang="de-DE" dirty="0"/>
              <a:t>. </a:t>
            </a:r>
          </a:p>
          <a:p>
            <a:r>
              <a:rPr lang="de-DE" dirty="0" err="1"/>
              <a:t>Our</a:t>
            </a:r>
            <a:r>
              <a:rPr lang="de-DE" dirty="0"/>
              <a:t> </a:t>
            </a:r>
            <a:r>
              <a:rPr lang="de-DE" dirty="0" err="1"/>
              <a:t>goal</a:t>
            </a:r>
            <a:r>
              <a:rPr lang="de-DE" dirty="0"/>
              <a:t> was </a:t>
            </a:r>
            <a:r>
              <a:rPr lang="de-DE" dirty="0" err="1"/>
              <a:t>to</a:t>
            </a:r>
            <a:r>
              <a:rPr lang="de-DE" dirty="0"/>
              <a:t> </a:t>
            </a:r>
            <a:r>
              <a:rPr lang="de-DE" dirty="0" err="1"/>
              <a:t>classify</a:t>
            </a:r>
            <a:r>
              <a:rPr lang="de-DE" dirty="0"/>
              <a:t> all </a:t>
            </a:r>
            <a:r>
              <a:rPr lang="de-DE" dirty="0" err="1"/>
              <a:t>identified</a:t>
            </a:r>
            <a:r>
              <a:rPr lang="de-DE" dirty="0"/>
              <a:t> </a:t>
            </a:r>
            <a:r>
              <a:rPr lang="de-DE" dirty="0" err="1"/>
              <a:t>road</a:t>
            </a:r>
            <a:r>
              <a:rPr lang="de-DE" dirty="0"/>
              <a:t> </a:t>
            </a:r>
            <a:r>
              <a:rPr lang="de-DE" dirty="0" err="1"/>
              <a:t>signs</a:t>
            </a:r>
            <a:r>
              <a:rPr lang="de-DE" dirty="0"/>
              <a:t> </a:t>
            </a:r>
            <a:r>
              <a:rPr lang="de-DE" dirty="0" err="1"/>
              <a:t>as</a:t>
            </a:r>
            <a:r>
              <a:rPr lang="de-DE" dirty="0"/>
              <a:t> „in-</a:t>
            </a:r>
            <a:r>
              <a:rPr lang="de-DE" dirty="0" err="1"/>
              <a:t>town</a:t>
            </a:r>
            <a:r>
              <a:rPr lang="de-DE" dirty="0" err="1">
                <a:solidFill>
                  <a:srgbClr val="C00000"/>
                </a:solidFill>
              </a:rPr>
              <a:t>i</a:t>
            </a:r>
            <a:r>
              <a:rPr lang="de-DE" dirty="0">
                <a:solidFill>
                  <a:srgbClr val="C00000"/>
                </a:solidFill>
              </a:rPr>
              <a:t>“ </a:t>
            </a:r>
            <a:r>
              <a:rPr lang="de-DE" dirty="0" err="1"/>
              <a:t>signs</a:t>
            </a:r>
            <a:r>
              <a:rPr lang="de-DE" dirty="0"/>
              <a:t>, etc.</a:t>
            </a:r>
          </a:p>
          <a:p>
            <a:r>
              <a:rPr lang="de-DE" dirty="0" err="1"/>
              <a:t>Our</a:t>
            </a:r>
            <a:r>
              <a:rPr lang="de-DE" dirty="0"/>
              <a:t> </a:t>
            </a:r>
            <a:r>
              <a:rPr lang="de-DE" dirty="0" err="1"/>
              <a:t>solution</a:t>
            </a:r>
            <a:r>
              <a:rPr lang="de-DE" dirty="0"/>
              <a:t> </a:t>
            </a:r>
            <a:r>
              <a:rPr lang="de-DE" dirty="0" err="1"/>
              <a:t>to</a:t>
            </a:r>
            <a:r>
              <a:rPr lang="de-DE" dirty="0"/>
              <a:t> </a:t>
            </a:r>
            <a:r>
              <a:rPr lang="de-DE" dirty="0" err="1"/>
              <a:t>accive</a:t>
            </a:r>
            <a:r>
              <a:rPr lang="de-DE" dirty="0"/>
              <a:t> </a:t>
            </a:r>
            <a:r>
              <a:rPr lang="de-DE" dirty="0" err="1"/>
              <a:t>that</a:t>
            </a:r>
            <a:r>
              <a:rPr lang="de-DE" dirty="0"/>
              <a:t> </a:t>
            </a:r>
            <a:r>
              <a:rPr lang="de-DE" dirty="0" err="1"/>
              <a:t>goal</a:t>
            </a:r>
            <a:r>
              <a:rPr lang="de-DE" dirty="0"/>
              <a:t> was </a:t>
            </a:r>
            <a:r>
              <a:rPr lang="de-DE" dirty="0" err="1"/>
              <a:t>to</a:t>
            </a:r>
            <a:r>
              <a:rPr lang="de-DE" dirty="0"/>
              <a:t> </a:t>
            </a:r>
            <a:r>
              <a:rPr lang="de-DE" dirty="0" err="1"/>
              <a:t>evaluate</a:t>
            </a:r>
            <a:r>
              <a:rPr lang="de-DE" dirty="0"/>
              <a:t> </a:t>
            </a:r>
            <a:r>
              <a:rPr lang="de-DE" dirty="0" err="1"/>
              <a:t>the</a:t>
            </a:r>
            <a:r>
              <a:rPr lang="de-DE" dirty="0"/>
              <a:t> </a:t>
            </a:r>
            <a:r>
              <a:rPr lang="de-DE" dirty="0" err="1"/>
              <a:t>color</a:t>
            </a:r>
            <a:r>
              <a:rPr lang="de-DE" dirty="0"/>
              <a:t> </a:t>
            </a:r>
            <a:r>
              <a:rPr lang="de-DE" dirty="0" err="1"/>
              <a:t>of</a:t>
            </a:r>
            <a:r>
              <a:rPr lang="de-DE" dirty="0"/>
              <a:t> </a:t>
            </a:r>
            <a:r>
              <a:rPr lang="de-DE" dirty="0" err="1"/>
              <a:t>the</a:t>
            </a:r>
            <a:r>
              <a:rPr lang="de-DE" dirty="0"/>
              <a:t> different </a:t>
            </a:r>
            <a:r>
              <a:rPr lang="de-DE" dirty="0" err="1"/>
              <a:t>road</a:t>
            </a:r>
            <a:r>
              <a:rPr lang="de-DE" dirty="0"/>
              <a:t> </a:t>
            </a:r>
            <a:r>
              <a:rPr lang="de-DE" dirty="0" err="1"/>
              <a:t>signs</a:t>
            </a:r>
            <a:r>
              <a:rPr lang="de-DE" dirty="0"/>
              <a:t> in </a:t>
            </a:r>
            <a:r>
              <a:rPr lang="de-DE" dirty="0" err="1"/>
              <a:t>the</a:t>
            </a:r>
            <a:r>
              <a:rPr lang="de-DE" dirty="0"/>
              <a:t> HSL </a:t>
            </a:r>
            <a:r>
              <a:rPr lang="de-DE" dirty="0" err="1"/>
              <a:t>colorspace</a:t>
            </a:r>
            <a:r>
              <a:rPr lang="de-DE" dirty="0"/>
              <a:t>. </a:t>
            </a:r>
          </a:p>
          <a:p>
            <a:r>
              <a:rPr lang="de-DE" dirty="0"/>
              <a:t>HSL stands </a:t>
            </a:r>
            <a:r>
              <a:rPr lang="de-DE" dirty="0" err="1"/>
              <a:t>for</a:t>
            </a:r>
            <a:r>
              <a:rPr lang="de-DE" dirty="0"/>
              <a:t> </a:t>
            </a:r>
            <a:r>
              <a:rPr lang="de-DE" dirty="0" err="1"/>
              <a:t>Hue</a:t>
            </a:r>
            <a:r>
              <a:rPr lang="de-DE" dirty="0"/>
              <a:t>, Saturation and </a:t>
            </a:r>
            <a:r>
              <a:rPr lang="de-DE" dirty="0" err="1"/>
              <a:t>Luminance</a:t>
            </a:r>
            <a:r>
              <a:rPr lang="de-DE" dirty="0"/>
              <a:t>.</a:t>
            </a:r>
          </a:p>
          <a:p>
            <a:endParaRPr lang="de-DE" dirty="0"/>
          </a:p>
          <a:p>
            <a:r>
              <a:rPr lang="de-DE" dirty="0" err="1"/>
              <a:t>Lets</a:t>
            </a:r>
            <a:r>
              <a:rPr lang="de-DE" dirty="0"/>
              <a:t> </a:t>
            </a:r>
            <a:r>
              <a:rPr lang="de-DE" dirty="0" err="1"/>
              <a:t>give</a:t>
            </a:r>
            <a:r>
              <a:rPr lang="de-DE" dirty="0"/>
              <a:t> an </a:t>
            </a:r>
            <a:r>
              <a:rPr lang="de-DE" dirty="0" err="1"/>
              <a:t>example</a:t>
            </a:r>
            <a:r>
              <a:rPr lang="de-DE" dirty="0"/>
              <a:t>:</a:t>
            </a:r>
          </a:p>
          <a:p>
            <a:r>
              <a:rPr lang="de-DE" dirty="0"/>
              <a:t>In </a:t>
            </a:r>
            <a:r>
              <a:rPr lang="de-DE" dirty="0" err="1"/>
              <a:t>the</a:t>
            </a:r>
            <a:r>
              <a:rPr lang="de-DE" dirty="0"/>
              <a:t> </a:t>
            </a:r>
            <a:r>
              <a:rPr lang="de-DE" dirty="0" err="1"/>
              <a:t>picture</a:t>
            </a:r>
            <a:r>
              <a:rPr lang="de-DE" dirty="0"/>
              <a:t> on </a:t>
            </a:r>
            <a:r>
              <a:rPr lang="de-DE" dirty="0" err="1"/>
              <a:t>the</a:t>
            </a:r>
            <a:r>
              <a:rPr lang="de-DE" dirty="0"/>
              <a:t> </a:t>
            </a:r>
            <a:r>
              <a:rPr lang="de-DE" dirty="0" err="1"/>
              <a:t>right</a:t>
            </a:r>
            <a:r>
              <a:rPr lang="de-DE" dirty="0"/>
              <a:t> </a:t>
            </a:r>
            <a:r>
              <a:rPr lang="de-DE" dirty="0" err="1"/>
              <a:t>side</a:t>
            </a:r>
            <a:r>
              <a:rPr lang="de-DE" dirty="0"/>
              <a:t> </a:t>
            </a:r>
            <a:r>
              <a:rPr lang="de-DE" dirty="0" err="1"/>
              <a:t>you</a:t>
            </a:r>
            <a:r>
              <a:rPr lang="de-DE" dirty="0"/>
              <a:t> </a:t>
            </a:r>
            <a:r>
              <a:rPr lang="de-DE" dirty="0" err="1"/>
              <a:t>can</a:t>
            </a:r>
            <a:r>
              <a:rPr lang="de-DE" dirty="0"/>
              <a:t> </a:t>
            </a:r>
            <a:r>
              <a:rPr lang="de-DE" dirty="0" err="1"/>
              <a:t>see</a:t>
            </a:r>
            <a:r>
              <a:rPr lang="de-DE" dirty="0"/>
              <a:t> a </a:t>
            </a:r>
            <a:r>
              <a:rPr lang="de-DE" dirty="0" err="1"/>
              <a:t>blue</a:t>
            </a:r>
            <a:r>
              <a:rPr lang="de-DE" dirty="0"/>
              <a:t> </a:t>
            </a:r>
            <a:r>
              <a:rPr lang="de-DE" dirty="0" err="1"/>
              <a:t>cap</a:t>
            </a:r>
            <a:r>
              <a:rPr lang="de-DE" dirty="0"/>
              <a:t> </a:t>
            </a:r>
            <a:r>
              <a:rPr lang="de-DE" dirty="0" err="1"/>
              <a:t>of</a:t>
            </a:r>
            <a:r>
              <a:rPr lang="de-DE" dirty="0"/>
              <a:t> a </a:t>
            </a:r>
            <a:r>
              <a:rPr lang="de-DE" dirty="0" err="1"/>
              <a:t>bottle</a:t>
            </a:r>
            <a:r>
              <a:rPr lang="de-DE" dirty="0"/>
              <a:t>  </a:t>
            </a:r>
            <a:r>
              <a:rPr lang="de-DE" dirty="0" err="1"/>
              <a:t>we</a:t>
            </a:r>
            <a:r>
              <a:rPr lang="de-DE" dirty="0"/>
              <a:t> </a:t>
            </a:r>
            <a:r>
              <a:rPr lang="de-DE" dirty="0" err="1"/>
              <a:t>used</a:t>
            </a:r>
            <a:r>
              <a:rPr lang="de-DE" dirty="0"/>
              <a:t> </a:t>
            </a:r>
            <a:r>
              <a:rPr lang="de-DE" dirty="0" err="1"/>
              <a:t>that</a:t>
            </a:r>
            <a:r>
              <a:rPr lang="de-DE" dirty="0"/>
              <a:t> </a:t>
            </a:r>
            <a:r>
              <a:rPr lang="de-DE" dirty="0" err="1"/>
              <a:t>picture</a:t>
            </a:r>
            <a:r>
              <a:rPr lang="de-DE" dirty="0"/>
              <a:t> </a:t>
            </a:r>
            <a:r>
              <a:rPr lang="de-DE" dirty="0" err="1"/>
              <a:t>to</a:t>
            </a:r>
            <a:r>
              <a:rPr lang="de-DE" dirty="0"/>
              <a:t> find </a:t>
            </a:r>
            <a:r>
              <a:rPr lang="de-DE" dirty="0" err="1"/>
              <a:t>the</a:t>
            </a:r>
            <a:r>
              <a:rPr lang="de-DE" dirty="0"/>
              <a:t> </a:t>
            </a:r>
            <a:r>
              <a:rPr lang="de-DE" dirty="0" err="1"/>
              <a:t>range</a:t>
            </a:r>
            <a:r>
              <a:rPr lang="de-DE" dirty="0"/>
              <a:t> </a:t>
            </a:r>
            <a:r>
              <a:rPr lang="de-DE" dirty="0" err="1"/>
              <a:t>of</a:t>
            </a:r>
            <a:r>
              <a:rPr lang="de-DE" dirty="0"/>
              <a:t> </a:t>
            </a:r>
            <a:r>
              <a:rPr lang="de-DE" dirty="0" err="1"/>
              <a:t>the</a:t>
            </a:r>
            <a:r>
              <a:rPr lang="de-DE" dirty="0"/>
              <a:t> </a:t>
            </a:r>
            <a:r>
              <a:rPr lang="de-DE" dirty="0" err="1"/>
              <a:t>color</a:t>
            </a:r>
            <a:r>
              <a:rPr lang="de-DE" dirty="0"/>
              <a:t> </a:t>
            </a:r>
            <a:r>
              <a:rPr lang="de-DE" dirty="0" err="1"/>
              <a:t>blue</a:t>
            </a:r>
            <a:r>
              <a:rPr lang="de-DE" dirty="0"/>
              <a:t> in </a:t>
            </a:r>
            <a:r>
              <a:rPr lang="de-DE" dirty="0" err="1"/>
              <a:t>the</a:t>
            </a:r>
            <a:r>
              <a:rPr lang="de-DE" dirty="0"/>
              <a:t> HSL- </a:t>
            </a:r>
            <a:r>
              <a:rPr lang="de-DE" dirty="0" err="1"/>
              <a:t>colorspace</a:t>
            </a:r>
            <a:endParaRPr lang="de-DE" dirty="0"/>
          </a:p>
          <a:p>
            <a:r>
              <a:rPr lang="de-DE" dirty="0"/>
              <a:t>So </a:t>
            </a:r>
            <a:r>
              <a:rPr lang="de-DE" dirty="0" err="1"/>
              <a:t>the</a:t>
            </a:r>
            <a:r>
              <a:rPr lang="de-DE" dirty="0"/>
              <a:t> </a:t>
            </a:r>
            <a:r>
              <a:rPr lang="de-DE" dirty="0" err="1"/>
              <a:t>next</a:t>
            </a:r>
            <a:r>
              <a:rPr lang="de-DE" dirty="0"/>
              <a:t> </a:t>
            </a:r>
            <a:r>
              <a:rPr lang="de-DE" dirty="0" err="1"/>
              <a:t>step</a:t>
            </a:r>
            <a:r>
              <a:rPr lang="de-DE" dirty="0"/>
              <a:t> was </a:t>
            </a:r>
            <a:r>
              <a:rPr lang="de-DE" dirty="0" err="1"/>
              <a:t>to</a:t>
            </a:r>
            <a:r>
              <a:rPr lang="de-DE" dirty="0"/>
              <a:t> </a:t>
            </a:r>
            <a:r>
              <a:rPr lang="de-DE" dirty="0" err="1"/>
              <a:t>the</a:t>
            </a:r>
            <a:r>
              <a:rPr lang="de-DE" dirty="0"/>
              <a:t> </a:t>
            </a:r>
            <a:r>
              <a:rPr lang="de-DE" dirty="0" err="1"/>
              <a:t>define</a:t>
            </a:r>
            <a:r>
              <a:rPr lang="de-DE" dirty="0"/>
              <a:t> </a:t>
            </a:r>
            <a:r>
              <a:rPr lang="de-DE" dirty="0" err="1"/>
              <a:t>the</a:t>
            </a:r>
            <a:r>
              <a:rPr lang="de-DE" dirty="0"/>
              <a:t> </a:t>
            </a:r>
            <a:r>
              <a:rPr lang="de-DE" dirty="0" err="1"/>
              <a:t>range</a:t>
            </a:r>
            <a:r>
              <a:rPr lang="de-DE" dirty="0"/>
              <a:t> </a:t>
            </a:r>
            <a:r>
              <a:rPr lang="de-DE" dirty="0" err="1"/>
              <a:t>of</a:t>
            </a:r>
            <a:r>
              <a:rPr lang="de-DE" dirty="0"/>
              <a:t> </a:t>
            </a:r>
            <a:r>
              <a:rPr lang="de-DE" dirty="0" err="1"/>
              <a:t>blue</a:t>
            </a:r>
            <a:r>
              <a:rPr lang="de-DE" dirty="0"/>
              <a:t>, </a:t>
            </a:r>
            <a:r>
              <a:rPr lang="de-DE" dirty="0" err="1"/>
              <a:t>yellow</a:t>
            </a:r>
            <a:r>
              <a:rPr lang="de-DE" dirty="0"/>
              <a:t> and </a:t>
            </a:r>
            <a:r>
              <a:rPr lang="de-DE" dirty="0" err="1"/>
              <a:t>whit</a:t>
            </a:r>
            <a:endParaRPr lang="de-DE" dirty="0"/>
          </a:p>
          <a:p>
            <a:r>
              <a:rPr lang="de-DE" dirty="0" err="1"/>
              <a:t>We</a:t>
            </a:r>
            <a:r>
              <a:rPr lang="de-DE" dirty="0"/>
              <a:t> </a:t>
            </a:r>
            <a:r>
              <a:rPr lang="de-DE" dirty="0" err="1"/>
              <a:t>used</a:t>
            </a:r>
            <a:r>
              <a:rPr lang="de-DE" dirty="0"/>
              <a:t> </a:t>
            </a:r>
            <a:r>
              <a:rPr lang="de-DE" dirty="0" err="1"/>
              <a:t>the</a:t>
            </a:r>
            <a:r>
              <a:rPr lang="de-DE" dirty="0"/>
              <a:t> </a:t>
            </a:r>
            <a:r>
              <a:rPr lang="de-DE" dirty="0" err="1"/>
              <a:t>funciton</a:t>
            </a:r>
            <a:r>
              <a:rPr lang="de-DE" dirty="0"/>
              <a:t> </a:t>
            </a:r>
            <a:r>
              <a:rPr lang="de-DE" dirty="0" err="1"/>
              <a:t>inrange</a:t>
            </a:r>
            <a:r>
              <a:rPr lang="de-DE" dirty="0"/>
              <a:t> toset all </a:t>
            </a:r>
            <a:r>
              <a:rPr lang="de-DE" dirty="0" err="1"/>
              <a:t>pixles</a:t>
            </a:r>
            <a:r>
              <a:rPr lang="de-DE" dirty="0"/>
              <a:t> </a:t>
            </a:r>
            <a:r>
              <a:rPr lang="de-DE" dirty="0" err="1"/>
              <a:t>which</a:t>
            </a:r>
            <a:r>
              <a:rPr lang="de-DE" dirty="0"/>
              <a:t> </a:t>
            </a:r>
            <a:r>
              <a:rPr lang="de-DE" dirty="0" err="1"/>
              <a:t>are</a:t>
            </a:r>
            <a:r>
              <a:rPr lang="de-DE" dirty="0"/>
              <a:t> not in </a:t>
            </a:r>
            <a:r>
              <a:rPr lang="de-DE" dirty="0" err="1"/>
              <a:t>the</a:t>
            </a:r>
            <a:r>
              <a:rPr lang="de-DE" dirty="0"/>
              <a:t> </a:t>
            </a:r>
            <a:r>
              <a:rPr lang="de-DE" dirty="0" err="1"/>
              <a:t>range</a:t>
            </a:r>
            <a:r>
              <a:rPr lang="de-DE" dirty="0"/>
              <a:t> </a:t>
            </a:r>
            <a:r>
              <a:rPr lang="de-DE" dirty="0" err="1"/>
              <a:t>we</a:t>
            </a:r>
            <a:r>
              <a:rPr lang="de-DE" dirty="0"/>
              <a:t> </a:t>
            </a:r>
            <a:r>
              <a:rPr lang="de-DE" dirty="0" err="1"/>
              <a:t>be</a:t>
            </a:r>
            <a:r>
              <a:rPr lang="de-DE" dirty="0"/>
              <a:t> </a:t>
            </a:r>
            <a:r>
              <a:rPr lang="de-DE" dirty="0" err="1"/>
              <a:t>zero</a:t>
            </a:r>
            <a:r>
              <a:rPr lang="de-DE" dirty="0"/>
              <a:t>. </a:t>
            </a:r>
          </a:p>
          <a:p>
            <a:r>
              <a:rPr lang="de-DE" dirty="0"/>
              <a:t>The </a:t>
            </a:r>
            <a:r>
              <a:rPr lang="de-DE" dirty="0" err="1"/>
              <a:t>result</a:t>
            </a:r>
            <a:r>
              <a:rPr lang="de-DE" dirty="0"/>
              <a:t> </a:t>
            </a:r>
            <a:r>
              <a:rPr lang="de-DE" dirty="0" err="1"/>
              <a:t>of</a:t>
            </a:r>
            <a:r>
              <a:rPr lang="de-DE" dirty="0"/>
              <a:t> </a:t>
            </a:r>
            <a:r>
              <a:rPr lang="de-DE" dirty="0" err="1"/>
              <a:t>the</a:t>
            </a:r>
            <a:r>
              <a:rPr lang="de-DE" dirty="0"/>
              <a:t> </a:t>
            </a:r>
            <a:r>
              <a:rPr lang="de-DE" dirty="0" err="1"/>
              <a:t>function</a:t>
            </a:r>
            <a:r>
              <a:rPr lang="de-DE" dirty="0"/>
              <a:t> </a:t>
            </a:r>
            <a:r>
              <a:rPr lang="de-DE" dirty="0" err="1"/>
              <a:t>inrange</a:t>
            </a:r>
            <a:r>
              <a:rPr lang="de-DE" dirty="0"/>
              <a:t> </a:t>
            </a:r>
            <a:r>
              <a:rPr lang="de-DE" dirty="0" err="1"/>
              <a:t>for</a:t>
            </a:r>
            <a:r>
              <a:rPr lang="de-DE" dirty="0"/>
              <a:t> </a:t>
            </a:r>
            <a:r>
              <a:rPr lang="de-DE" dirty="0" err="1"/>
              <a:t>the</a:t>
            </a:r>
            <a:r>
              <a:rPr lang="de-DE" dirty="0"/>
              <a:t> </a:t>
            </a:r>
            <a:r>
              <a:rPr lang="de-DE" dirty="0" err="1"/>
              <a:t>color</a:t>
            </a:r>
            <a:r>
              <a:rPr lang="de-DE" dirty="0"/>
              <a:t> </a:t>
            </a:r>
            <a:r>
              <a:rPr lang="de-DE" dirty="0" err="1"/>
              <a:t>blue</a:t>
            </a:r>
            <a:r>
              <a:rPr lang="de-DE" dirty="0"/>
              <a:t> </a:t>
            </a:r>
            <a:r>
              <a:rPr lang="de-DE" dirty="0" err="1"/>
              <a:t>can</a:t>
            </a:r>
            <a:r>
              <a:rPr lang="de-DE" dirty="0"/>
              <a:t> </a:t>
            </a:r>
            <a:r>
              <a:rPr lang="de-DE" dirty="0" err="1"/>
              <a:t>be</a:t>
            </a:r>
            <a:r>
              <a:rPr lang="de-DE" dirty="0"/>
              <a:t> </a:t>
            </a:r>
            <a:r>
              <a:rPr lang="de-DE" dirty="0" err="1"/>
              <a:t>seen</a:t>
            </a:r>
            <a:r>
              <a:rPr lang="de-DE" dirty="0"/>
              <a:t> also on </a:t>
            </a:r>
            <a:r>
              <a:rPr lang="de-DE" dirty="0" err="1"/>
              <a:t>the</a:t>
            </a:r>
            <a:r>
              <a:rPr lang="de-DE" dirty="0"/>
              <a:t> </a:t>
            </a:r>
            <a:r>
              <a:rPr lang="de-DE" dirty="0" err="1"/>
              <a:t>picture</a:t>
            </a:r>
            <a:r>
              <a:rPr lang="de-DE" dirty="0"/>
              <a:t> on </a:t>
            </a:r>
            <a:r>
              <a:rPr lang="de-DE" dirty="0" err="1"/>
              <a:t>the</a:t>
            </a:r>
            <a:r>
              <a:rPr lang="de-DE" dirty="0"/>
              <a:t> </a:t>
            </a:r>
            <a:r>
              <a:rPr lang="de-DE" dirty="0" err="1"/>
              <a:t>right</a:t>
            </a:r>
            <a:r>
              <a:rPr lang="de-DE" dirty="0"/>
              <a:t> </a:t>
            </a:r>
            <a:r>
              <a:rPr lang="de-DE" dirty="0" err="1"/>
              <a:t>side</a:t>
            </a:r>
            <a:r>
              <a:rPr lang="de-DE" dirty="0"/>
              <a:t>. All </a:t>
            </a:r>
            <a:r>
              <a:rPr lang="de-DE" dirty="0" err="1"/>
              <a:t>pixcle</a:t>
            </a:r>
            <a:r>
              <a:rPr lang="de-DE" dirty="0"/>
              <a:t> </a:t>
            </a:r>
            <a:r>
              <a:rPr lang="de-DE" dirty="0" err="1"/>
              <a:t>which</a:t>
            </a:r>
            <a:r>
              <a:rPr lang="de-DE" dirty="0"/>
              <a:t> </a:t>
            </a:r>
            <a:r>
              <a:rPr lang="de-DE" dirty="0" err="1"/>
              <a:t>where</a:t>
            </a:r>
            <a:r>
              <a:rPr lang="de-DE" dirty="0"/>
              <a:t> in </a:t>
            </a:r>
            <a:r>
              <a:rPr lang="de-DE" dirty="0" err="1"/>
              <a:t>the</a:t>
            </a:r>
            <a:r>
              <a:rPr lang="de-DE" dirty="0"/>
              <a:t> </a:t>
            </a:r>
            <a:r>
              <a:rPr lang="de-DE" dirty="0" err="1"/>
              <a:t>define</a:t>
            </a:r>
            <a:r>
              <a:rPr lang="de-DE" dirty="0"/>
              <a:t> </a:t>
            </a:r>
            <a:r>
              <a:rPr lang="de-DE" dirty="0" err="1"/>
              <a:t>range</a:t>
            </a:r>
            <a:r>
              <a:rPr lang="de-DE" dirty="0"/>
              <a:t> </a:t>
            </a:r>
            <a:r>
              <a:rPr lang="de-DE" dirty="0" err="1"/>
              <a:t>of</a:t>
            </a:r>
            <a:r>
              <a:rPr lang="de-DE" dirty="0"/>
              <a:t> </a:t>
            </a:r>
            <a:r>
              <a:rPr lang="de-DE" dirty="0" err="1"/>
              <a:t>the</a:t>
            </a:r>
            <a:r>
              <a:rPr lang="de-DE" dirty="0"/>
              <a:t> </a:t>
            </a:r>
            <a:r>
              <a:rPr lang="de-DE" dirty="0" err="1"/>
              <a:t>color</a:t>
            </a:r>
            <a:r>
              <a:rPr lang="de-DE" dirty="0"/>
              <a:t> </a:t>
            </a:r>
            <a:r>
              <a:rPr lang="de-DE" dirty="0" err="1"/>
              <a:t>blue</a:t>
            </a:r>
            <a:r>
              <a:rPr lang="de-DE" dirty="0"/>
              <a:t> will </a:t>
            </a:r>
            <a:r>
              <a:rPr lang="de-DE" dirty="0" err="1"/>
              <a:t>be</a:t>
            </a:r>
            <a:r>
              <a:rPr lang="de-DE" dirty="0"/>
              <a:t> </a:t>
            </a:r>
            <a:r>
              <a:rPr lang="de-DE" dirty="0" err="1"/>
              <a:t>retuned</a:t>
            </a:r>
            <a:r>
              <a:rPr lang="de-DE" dirty="0"/>
              <a:t> </a:t>
            </a:r>
            <a:r>
              <a:rPr lang="de-DE" dirty="0" err="1"/>
              <a:t>as</a:t>
            </a:r>
            <a:r>
              <a:rPr lang="de-DE" dirty="0"/>
              <a:t> </a:t>
            </a:r>
            <a:r>
              <a:rPr lang="de-DE" dirty="0" err="1"/>
              <a:t>white</a:t>
            </a:r>
            <a:r>
              <a:rPr lang="de-DE" dirty="0"/>
              <a:t>.</a:t>
            </a:r>
          </a:p>
          <a:p>
            <a:r>
              <a:rPr lang="de-DE" dirty="0" err="1"/>
              <a:t>Then</a:t>
            </a:r>
            <a:r>
              <a:rPr lang="de-DE" dirty="0"/>
              <a:t> </a:t>
            </a:r>
            <a:r>
              <a:rPr lang="de-DE" dirty="0" err="1"/>
              <a:t>we</a:t>
            </a:r>
            <a:r>
              <a:rPr lang="de-DE" dirty="0"/>
              <a:t> </a:t>
            </a:r>
            <a:r>
              <a:rPr lang="de-DE" dirty="0" err="1"/>
              <a:t>counted</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the</a:t>
            </a:r>
            <a:r>
              <a:rPr lang="de-DE" dirty="0"/>
              <a:t> </a:t>
            </a:r>
            <a:r>
              <a:rPr lang="de-DE" dirty="0" err="1"/>
              <a:t>white</a:t>
            </a:r>
            <a:r>
              <a:rPr lang="de-DE" dirty="0"/>
              <a:t> </a:t>
            </a:r>
            <a:r>
              <a:rPr lang="de-DE" dirty="0" err="1"/>
              <a:t>pixles</a:t>
            </a:r>
            <a:r>
              <a:rPr lang="de-DE" dirty="0"/>
              <a:t> </a:t>
            </a:r>
            <a:r>
              <a:rPr lang="de-DE" dirty="0" err="1"/>
              <a:t>to</a:t>
            </a:r>
            <a:r>
              <a:rPr lang="de-DE" dirty="0"/>
              <a:t> </a:t>
            </a:r>
            <a:r>
              <a:rPr lang="de-DE" dirty="0" err="1"/>
              <a:t>get</a:t>
            </a:r>
            <a:r>
              <a:rPr lang="de-DE" dirty="0"/>
              <a:t> </a:t>
            </a:r>
            <a:r>
              <a:rPr lang="de-DE" dirty="0" err="1"/>
              <a:t>the</a:t>
            </a:r>
            <a:r>
              <a:rPr lang="de-DE" dirty="0"/>
              <a:t> total </a:t>
            </a:r>
            <a:r>
              <a:rPr lang="de-DE" dirty="0" err="1"/>
              <a:t>number</a:t>
            </a:r>
            <a:r>
              <a:rPr lang="de-DE" dirty="0"/>
              <a:t> </a:t>
            </a:r>
            <a:r>
              <a:rPr lang="de-DE" dirty="0" err="1"/>
              <a:t>of</a:t>
            </a:r>
            <a:r>
              <a:rPr lang="de-DE" dirty="0"/>
              <a:t> all </a:t>
            </a:r>
            <a:r>
              <a:rPr lang="de-DE" dirty="0" err="1"/>
              <a:t>blue</a:t>
            </a:r>
            <a:r>
              <a:rPr lang="de-DE" dirty="0"/>
              <a:t> </a:t>
            </a:r>
            <a:r>
              <a:rPr lang="de-DE" dirty="0" err="1"/>
              <a:t>pixle</a:t>
            </a:r>
            <a:r>
              <a:rPr lang="de-DE" dirty="0"/>
              <a:t> in </a:t>
            </a:r>
            <a:r>
              <a:rPr lang="de-DE" dirty="0" err="1"/>
              <a:t>the</a:t>
            </a:r>
            <a:r>
              <a:rPr lang="de-DE" dirty="0"/>
              <a:t> </a:t>
            </a:r>
            <a:r>
              <a:rPr lang="de-DE" dirty="0" err="1"/>
              <a:t>provied</a:t>
            </a:r>
            <a:r>
              <a:rPr lang="de-DE" dirty="0"/>
              <a:t> </a:t>
            </a:r>
            <a:r>
              <a:rPr lang="de-DE" dirty="0" err="1"/>
              <a:t>road</a:t>
            </a:r>
            <a:r>
              <a:rPr lang="de-DE" dirty="0"/>
              <a:t> </a:t>
            </a:r>
            <a:r>
              <a:rPr lang="de-DE" dirty="0" err="1"/>
              <a:t>sign</a:t>
            </a:r>
            <a:endParaRPr lang="de-DE" dirty="0"/>
          </a:p>
          <a:p>
            <a:r>
              <a:rPr lang="de-DE" dirty="0" err="1"/>
              <a:t>We</a:t>
            </a:r>
            <a:r>
              <a:rPr lang="de-DE" dirty="0"/>
              <a:t> </a:t>
            </a:r>
            <a:r>
              <a:rPr lang="de-DE" dirty="0" err="1"/>
              <a:t>repaeate</a:t>
            </a:r>
            <a:r>
              <a:rPr lang="de-DE" dirty="0"/>
              <a:t> </a:t>
            </a:r>
            <a:r>
              <a:rPr lang="de-DE" dirty="0" err="1"/>
              <a:t>this</a:t>
            </a:r>
            <a:r>
              <a:rPr lang="de-DE" dirty="0"/>
              <a:t> </a:t>
            </a:r>
            <a:r>
              <a:rPr lang="de-DE" dirty="0" err="1"/>
              <a:t>step</a:t>
            </a:r>
            <a:r>
              <a:rPr lang="de-DE" dirty="0"/>
              <a:t> </a:t>
            </a:r>
            <a:r>
              <a:rPr lang="de-DE" dirty="0" err="1"/>
              <a:t>for</a:t>
            </a:r>
            <a:r>
              <a:rPr lang="de-DE" dirty="0"/>
              <a:t> </a:t>
            </a:r>
            <a:r>
              <a:rPr lang="de-DE" dirty="0" err="1"/>
              <a:t>yellow</a:t>
            </a:r>
            <a:r>
              <a:rPr lang="de-DE" dirty="0"/>
              <a:t> and </a:t>
            </a:r>
            <a:r>
              <a:rPr lang="de-DE" dirty="0" err="1"/>
              <a:t>white</a:t>
            </a:r>
            <a:r>
              <a:rPr lang="de-DE" dirty="0"/>
              <a:t>.</a:t>
            </a:r>
          </a:p>
          <a:p>
            <a:r>
              <a:rPr lang="de-DE" dirty="0"/>
              <a:t>So in </a:t>
            </a:r>
            <a:r>
              <a:rPr lang="de-DE" dirty="0" err="1"/>
              <a:t>the</a:t>
            </a:r>
            <a:r>
              <a:rPr lang="de-DE" dirty="0"/>
              <a:t> end </a:t>
            </a:r>
            <a:r>
              <a:rPr lang="de-DE" dirty="0" err="1"/>
              <a:t>we</a:t>
            </a:r>
            <a:r>
              <a:rPr lang="de-DE" dirty="0"/>
              <a:t> </a:t>
            </a:r>
            <a:r>
              <a:rPr lang="de-DE" dirty="0" err="1"/>
              <a:t>would</a:t>
            </a:r>
            <a:r>
              <a:rPr lang="de-DE" dirty="0"/>
              <a:t> </a:t>
            </a:r>
            <a:r>
              <a:rPr lang="de-DE" dirty="0" err="1"/>
              <a:t>have</a:t>
            </a:r>
            <a:r>
              <a:rPr lang="de-DE" dirty="0"/>
              <a:t> </a:t>
            </a:r>
            <a:r>
              <a:rPr lang="de-DE" dirty="0" err="1"/>
              <a:t>the</a:t>
            </a:r>
            <a:r>
              <a:rPr lang="de-DE" dirty="0"/>
              <a:t> total </a:t>
            </a:r>
            <a:r>
              <a:rPr lang="de-DE" dirty="0" err="1"/>
              <a:t>number</a:t>
            </a:r>
            <a:r>
              <a:rPr lang="de-DE" dirty="0"/>
              <a:t> </a:t>
            </a:r>
            <a:r>
              <a:rPr lang="de-DE" dirty="0" err="1"/>
              <a:t>of</a:t>
            </a:r>
            <a:r>
              <a:rPr lang="de-DE" dirty="0"/>
              <a:t> </a:t>
            </a:r>
            <a:r>
              <a:rPr lang="de-DE" dirty="0" err="1"/>
              <a:t>white</a:t>
            </a:r>
            <a:r>
              <a:rPr lang="de-DE" dirty="0"/>
              <a:t>, </a:t>
            </a:r>
            <a:r>
              <a:rPr lang="de-DE" dirty="0" err="1"/>
              <a:t>yellow</a:t>
            </a:r>
            <a:r>
              <a:rPr lang="de-DE" dirty="0"/>
              <a:t> and  </a:t>
            </a:r>
            <a:r>
              <a:rPr lang="de-DE" dirty="0" err="1"/>
              <a:t>blue</a:t>
            </a:r>
            <a:r>
              <a:rPr lang="de-DE" dirty="0"/>
              <a:t> </a:t>
            </a:r>
            <a:r>
              <a:rPr lang="de-DE" dirty="0" err="1"/>
              <a:t>pixls</a:t>
            </a:r>
            <a:r>
              <a:rPr lang="de-DE" dirty="0"/>
              <a:t> </a:t>
            </a:r>
            <a:r>
              <a:rPr lang="de-DE" dirty="0" err="1"/>
              <a:t>for</a:t>
            </a:r>
            <a:r>
              <a:rPr lang="de-DE" dirty="0"/>
              <a:t> </a:t>
            </a:r>
            <a:r>
              <a:rPr lang="de-DE" dirty="0" err="1"/>
              <a:t>each</a:t>
            </a:r>
            <a:r>
              <a:rPr lang="de-DE" dirty="0"/>
              <a:t> </a:t>
            </a:r>
            <a:r>
              <a:rPr lang="de-DE" dirty="0" err="1"/>
              <a:t>road</a:t>
            </a:r>
            <a:r>
              <a:rPr lang="de-DE" dirty="0"/>
              <a:t> sign. The </a:t>
            </a:r>
            <a:r>
              <a:rPr lang="de-DE" dirty="0" err="1"/>
              <a:t>function</a:t>
            </a:r>
            <a:r>
              <a:rPr lang="de-DE" dirty="0"/>
              <a:t> </a:t>
            </a:r>
            <a:r>
              <a:rPr lang="de-DE" dirty="0" err="1"/>
              <a:t>max</a:t>
            </a:r>
            <a:r>
              <a:rPr lang="de-DE" dirty="0"/>
              <a:t>  </a:t>
            </a:r>
            <a:r>
              <a:rPr lang="de-DE" dirty="0" err="1"/>
              <a:t>compares</a:t>
            </a:r>
            <a:r>
              <a:rPr lang="de-DE" dirty="0"/>
              <a:t> </a:t>
            </a:r>
            <a:r>
              <a:rPr lang="de-DE" dirty="0" err="1"/>
              <a:t>the</a:t>
            </a:r>
            <a:r>
              <a:rPr lang="de-DE" dirty="0"/>
              <a:t> </a:t>
            </a:r>
            <a:r>
              <a:rPr lang="de-DE" dirty="0" err="1"/>
              <a:t>values</a:t>
            </a:r>
            <a:r>
              <a:rPr lang="de-DE" dirty="0"/>
              <a:t> and </a:t>
            </a:r>
            <a:r>
              <a:rPr lang="en-US" dirty="0"/>
              <a:t>return the largest of all the elements</a:t>
            </a:r>
            <a:r>
              <a:rPr lang="de-DE" dirty="0"/>
              <a:t>.</a:t>
            </a:r>
          </a:p>
          <a:p>
            <a:r>
              <a:rPr lang="de-DE" dirty="0" err="1"/>
              <a:t>Based</a:t>
            </a:r>
            <a:r>
              <a:rPr lang="de-DE" dirty="0"/>
              <a:t> on </a:t>
            </a:r>
            <a:r>
              <a:rPr lang="de-DE" dirty="0" err="1"/>
              <a:t>that</a:t>
            </a:r>
            <a:r>
              <a:rPr lang="de-DE" dirty="0"/>
              <a:t> </a:t>
            </a:r>
            <a:r>
              <a:rPr lang="de-DE" dirty="0" err="1"/>
              <a:t>information</a:t>
            </a:r>
            <a:r>
              <a:rPr lang="de-DE" dirty="0"/>
              <a:t> </a:t>
            </a:r>
            <a:r>
              <a:rPr lang="de-DE" dirty="0" err="1"/>
              <a:t>our</a:t>
            </a:r>
            <a:r>
              <a:rPr lang="de-DE" dirty="0"/>
              <a:t> </a:t>
            </a:r>
            <a:r>
              <a:rPr lang="de-DE" dirty="0" err="1"/>
              <a:t>programm</a:t>
            </a:r>
            <a:r>
              <a:rPr lang="de-DE" dirty="0"/>
              <a:t> </a:t>
            </a:r>
            <a:r>
              <a:rPr lang="de-DE" dirty="0" err="1"/>
              <a:t>is</a:t>
            </a:r>
            <a:r>
              <a:rPr lang="de-DE" dirty="0"/>
              <a:t> </a:t>
            </a:r>
            <a:r>
              <a:rPr lang="de-DE" dirty="0" err="1"/>
              <a:t>able</a:t>
            </a:r>
            <a:r>
              <a:rPr lang="de-DE" dirty="0"/>
              <a:t> </a:t>
            </a:r>
            <a:r>
              <a:rPr lang="de-DE" dirty="0" err="1"/>
              <a:t>to</a:t>
            </a:r>
            <a:r>
              <a:rPr lang="de-DE" dirty="0"/>
              <a:t> </a:t>
            </a:r>
            <a:r>
              <a:rPr lang="de-DE" dirty="0" err="1"/>
              <a:t>classifed</a:t>
            </a:r>
            <a:r>
              <a:rPr lang="de-DE" dirty="0"/>
              <a:t> </a:t>
            </a:r>
            <a:r>
              <a:rPr lang="de-DE" dirty="0" err="1"/>
              <a:t>the</a:t>
            </a:r>
            <a:r>
              <a:rPr lang="de-DE" dirty="0"/>
              <a:t> </a:t>
            </a:r>
            <a:r>
              <a:rPr lang="de-DE" dirty="0" err="1"/>
              <a:t>provided</a:t>
            </a:r>
            <a:r>
              <a:rPr lang="de-DE" dirty="0"/>
              <a:t> </a:t>
            </a:r>
            <a:r>
              <a:rPr lang="de-DE" dirty="0" err="1"/>
              <a:t>road</a:t>
            </a:r>
            <a:r>
              <a:rPr lang="de-DE" dirty="0"/>
              <a:t> </a:t>
            </a:r>
            <a:r>
              <a:rPr lang="de-DE" dirty="0" err="1"/>
              <a:t>sign</a:t>
            </a:r>
            <a:r>
              <a:rPr lang="de-DE" dirty="0"/>
              <a:t> </a:t>
            </a:r>
            <a:r>
              <a:rPr lang="de-DE" dirty="0" err="1"/>
              <a:t>as</a:t>
            </a:r>
            <a:r>
              <a:rPr lang="de-DE" dirty="0"/>
              <a:t> </a:t>
            </a:r>
            <a:r>
              <a:rPr lang="de-DE" dirty="0">
                <a:solidFill>
                  <a:srgbClr val="C00000"/>
                </a:solidFill>
              </a:rPr>
              <a:t>in-town</a:t>
            </a:r>
            <a:r>
              <a:rPr lang="de-DE" dirty="0"/>
              <a:t> </a:t>
            </a:r>
            <a:r>
              <a:rPr lang="de-DE" dirty="0" err="1"/>
              <a:t>sign</a:t>
            </a:r>
            <a:r>
              <a:rPr lang="de-DE" dirty="0"/>
              <a:t>, </a:t>
            </a:r>
            <a:r>
              <a:rPr lang="de-DE" dirty="0" err="1"/>
              <a:t>sign</a:t>
            </a:r>
            <a:r>
              <a:rPr lang="de-DE" dirty="0"/>
              <a:t> on a </a:t>
            </a:r>
            <a:r>
              <a:rPr lang="de-DE" dirty="0" err="1">
                <a:solidFill>
                  <a:srgbClr val="C00000"/>
                </a:solidFill>
              </a:rPr>
              <a:t>country</a:t>
            </a:r>
            <a:r>
              <a:rPr lang="de-DE" dirty="0">
                <a:solidFill>
                  <a:srgbClr val="C00000"/>
                </a:solidFill>
              </a:rPr>
              <a:t> </a:t>
            </a:r>
            <a:r>
              <a:rPr lang="de-DE" dirty="0" err="1">
                <a:solidFill>
                  <a:srgbClr val="C00000"/>
                </a:solidFill>
              </a:rPr>
              <a:t>road</a:t>
            </a:r>
            <a:r>
              <a:rPr lang="de-DE" dirty="0"/>
              <a:t> </a:t>
            </a:r>
            <a:r>
              <a:rPr lang="de-DE" dirty="0" err="1"/>
              <a:t>or</a:t>
            </a:r>
            <a:r>
              <a:rPr lang="de-DE" dirty="0"/>
              <a:t> </a:t>
            </a:r>
            <a:r>
              <a:rPr lang="de-DE" dirty="0" err="1">
                <a:solidFill>
                  <a:srgbClr val="C00000"/>
                </a:solidFill>
              </a:rPr>
              <a:t>motorway</a:t>
            </a:r>
            <a:r>
              <a:rPr lang="de-DE" dirty="0"/>
              <a:t> </a:t>
            </a:r>
            <a:r>
              <a:rPr lang="de-DE" dirty="0" err="1"/>
              <a:t>sign</a:t>
            </a:r>
            <a:endParaRPr lang="de-DE" dirty="0"/>
          </a:p>
          <a:p>
            <a:r>
              <a:rPr lang="de-DE" dirty="0" err="1"/>
              <a:t>higway</a:t>
            </a:r>
            <a:endParaRPr lang="de-DE" dirty="0"/>
          </a:p>
          <a:p>
            <a:endParaRPr lang="de-DE" dirty="0"/>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7</a:t>
            </a:fld>
            <a:endParaRPr lang="de-DE"/>
          </a:p>
        </p:txBody>
      </p:sp>
    </p:spTree>
    <p:extLst>
      <p:ext uri="{BB962C8B-B14F-4D97-AF65-F5344CB8AC3E}">
        <p14:creationId xmlns:p14="http://schemas.microsoft.com/office/powerpoint/2010/main" val="104978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next</a:t>
            </a:r>
            <a:r>
              <a:rPr lang="de-DE" dirty="0"/>
              <a:t> </a:t>
            </a:r>
            <a:r>
              <a:rPr lang="de-DE" dirty="0" err="1"/>
              <a:t>step</a:t>
            </a:r>
            <a:r>
              <a:rPr lang="de-DE" dirty="0"/>
              <a:t> </a:t>
            </a:r>
            <a:r>
              <a:rPr lang="de-DE" dirty="0" err="1"/>
              <a:t>of</a:t>
            </a:r>
            <a:r>
              <a:rPr lang="de-DE" dirty="0"/>
              <a:t> </a:t>
            </a:r>
            <a:r>
              <a:rPr lang="de-DE" dirty="0" err="1"/>
              <a:t>your</a:t>
            </a:r>
            <a:r>
              <a:rPr lang="de-DE" dirty="0"/>
              <a:t> </a:t>
            </a:r>
            <a:r>
              <a:rPr lang="de-DE" dirty="0" err="1"/>
              <a:t>project</a:t>
            </a:r>
            <a:r>
              <a:rPr lang="de-DE" dirty="0"/>
              <a:t> was </a:t>
            </a:r>
            <a:r>
              <a:rPr lang="de-DE" dirty="0" err="1"/>
              <a:t>to</a:t>
            </a:r>
            <a:r>
              <a:rPr lang="de-DE" dirty="0"/>
              <a:t> </a:t>
            </a:r>
            <a:r>
              <a:rPr lang="de-DE" dirty="0" err="1"/>
              <a:t>recognice</a:t>
            </a:r>
            <a:r>
              <a:rPr lang="de-DE" dirty="0"/>
              <a:t> and </a:t>
            </a:r>
            <a:r>
              <a:rPr lang="de-DE" dirty="0" err="1"/>
              <a:t>classify</a:t>
            </a:r>
            <a:r>
              <a:rPr lang="de-DE" dirty="0"/>
              <a:t> </a:t>
            </a:r>
            <a:r>
              <a:rPr lang="de-DE" dirty="0" err="1"/>
              <a:t>the</a:t>
            </a:r>
            <a:r>
              <a:rPr lang="de-DE" dirty="0"/>
              <a:t> </a:t>
            </a:r>
            <a:r>
              <a:rPr lang="de-DE" dirty="0" err="1"/>
              <a:t>letters</a:t>
            </a:r>
            <a:r>
              <a:rPr lang="de-DE" dirty="0"/>
              <a:t> in </a:t>
            </a:r>
            <a:r>
              <a:rPr lang="de-DE" dirty="0" err="1"/>
              <a:t>the</a:t>
            </a:r>
            <a:r>
              <a:rPr lang="de-DE" dirty="0"/>
              <a:t> </a:t>
            </a:r>
            <a:r>
              <a:rPr lang="de-DE" dirty="0" err="1"/>
              <a:t>road</a:t>
            </a:r>
            <a:r>
              <a:rPr lang="de-DE" dirty="0"/>
              <a:t> sign. </a:t>
            </a:r>
            <a:r>
              <a:rPr lang="de-DE" dirty="0" err="1"/>
              <a:t>For</a:t>
            </a:r>
            <a:r>
              <a:rPr lang="de-DE" dirty="0"/>
              <a:t> </a:t>
            </a:r>
            <a:r>
              <a:rPr lang="de-DE" dirty="0" err="1"/>
              <a:t>that</a:t>
            </a:r>
            <a:r>
              <a:rPr lang="de-DE" dirty="0"/>
              <a:t> </a:t>
            </a:r>
            <a:r>
              <a:rPr lang="de-DE" dirty="0" err="1"/>
              <a:t>we</a:t>
            </a:r>
            <a:r>
              <a:rPr lang="de-DE" dirty="0"/>
              <a:t> </a:t>
            </a:r>
            <a:r>
              <a:rPr lang="de-DE" dirty="0" err="1"/>
              <a:t>used</a:t>
            </a:r>
            <a:r>
              <a:rPr lang="de-DE" dirty="0"/>
              <a:t> a </a:t>
            </a:r>
            <a:r>
              <a:rPr lang="de-DE" dirty="0" err="1"/>
              <a:t>methode</a:t>
            </a:r>
            <a:r>
              <a:rPr lang="de-DE" dirty="0"/>
              <a:t> </a:t>
            </a:r>
            <a:r>
              <a:rPr lang="de-DE" dirty="0" err="1"/>
              <a:t>called</a:t>
            </a:r>
            <a:r>
              <a:rPr lang="de-DE" dirty="0"/>
              <a:t> „</a:t>
            </a:r>
            <a:r>
              <a:rPr lang="de-DE" dirty="0" err="1"/>
              <a:t>compare</a:t>
            </a:r>
            <a:r>
              <a:rPr lang="de-DE" dirty="0"/>
              <a:t> </a:t>
            </a:r>
            <a:r>
              <a:rPr lang="de-DE" dirty="0" err="1"/>
              <a:t>to</a:t>
            </a:r>
            <a:r>
              <a:rPr lang="de-DE" dirty="0"/>
              <a:t>  </a:t>
            </a:r>
            <a:r>
              <a:rPr lang="de-DE" dirty="0" err="1"/>
              <a:t>template</a:t>
            </a:r>
            <a:r>
              <a:rPr lang="de-DE" dirty="0"/>
              <a:t>“</a:t>
            </a:r>
          </a:p>
          <a:p>
            <a:r>
              <a:rPr lang="de-DE" dirty="0"/>
              <a:t>In </a:t>
            </a:r>
            <a:r>
              <a:rPr lang="de-DE" dirty="0" err="1"/>
              <a:t>order</a:t>
            </a:r>
            <a:r>
              <a:rPr lang="de-DE" dirty="0"/>
              <a:t> </a:t>
            </a:r>
            <a:r>
              <a:rPr lang="de-DE" dirty="0" err="1"/>
              <a:t>to</a:t>
            </a:r>
            <a:r>
              <a:rPr lang="de-DE" dirty="0"/>
              <a:t> </a:t>
            </a:r>
            <a:r>
              <a:rPr lang="de-DE" dirty="0" err="1"/>
              <a:t>use</a:t>
            </a:r>
            <a:r>
              <a:rPr lang="de-DE" dirty="0"/>
              <a:t> </a:t>
            </a:r>
            <a:r>
              <a:rPr lang="de-DE" dirty="0" err="1"/>
              <a:t>that</a:t>
            </a:r>
            <a:r>
              <a:rPr lang="de-DE" dirty="0"/>
              <a:t> </a:t>
            </a:r>
            <a:r>
              <a:rPr lang="de-DE" dirty="0" err="1"/>
              <a:t>methode</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create</a:t>
            </a:r>
            <a:r>
              <a:rPr lang="de-DE" dirty="0"/>
              <a:t> a </a:t>
            </a:r>
            <a:r>
              <a:rPr lang="de-DE" dirty="0" err="1"/>
              <a:t>database</a:t>
            </a:r>
            <a:r>
              <a:rPr lang="de-DE" dirty="0"/>
              <a:t> </a:t>
            </a:r>
            <a:r>
              <a:rPr lang="de-DE" dirty="0" err="1"/>
              <a:t>which</a:t>
            </a:r>
            <a:r>
              <a:rPr lang="de-DE" dirty="0"/>
              <a:t> </a:t>
            </a:r>
            <a:r>
              <a:rPr lang="de-DE" dirty="0" err="1"/>
              <a:t>contains</a:t>
            </a:r>
            <a:r>
              <a:rPr lang="de-DE" dirty="0"/>
              <a:t> all </a:t>
            </a:r>
            <a:r>
              <a:rPr lang="de-DE" dirty="0" err="1"/>
              <a:t>chars</a:t>
            </a:r>
            <a:r>
              <a:rPr lang="de-DE" dirty="0"/>
              <a:t> and </a:t>
            </a:r>
            <a:r>
              <a:rPr lang="de-DE" dirty="0" err="1"/>
              <a:t>letters</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idenity</a:t>
            </a:r>
            <a:r>
              <a:rPr lang="de-DE" dirty="0"/>
              <a:t>.</a:t>
            </a:r>
          </a:p>
          <a:p>
            <a:r>
              <a:rPr lang="de-DE" dirty="0" err="1"/>
              <a:t>Fortunately</a:t>
            </a:r>
            <a:r>
              <a:rPr lang="de-DE" dirty="0"/>
              <a:t> </a:t>
            </a:r>
            <a:r>
              <a:rPr lang="de-DE" dirty="0" err="1"/>
              <a:t>for</a:t>
            </a:r>
            <a:r>
              <a:rPr lang="de-DE" dirty="0"/>
              <a:t> </a:t>
            </a:r>
            <a:r>
              <a:rPr lang="de-DE" dirty="0" err="1"/>
              <a:t>us</a:t>
            </a:r>
            <a:r>
              <a:rPr lang="de-DE" dirty="0"/>
              <a:t> </a:t>
            </a:r>
            <a:r>
              <a:rPr lang="de-DE" dirty="0" err="1"/>
              <a:t>the</a:t>
            </a:r>
            <a:r>
              <a:rPr lang="de-DE" dirty="0"/>
              <a:t> </a:t>
            </a:r>
            <a:r>
              <a:rPr lang="de-DE" dirty="0" err="1"/>
              <a:t>font</a:t>
            </a:r>
            <a:r>
              <a:rPr lang="de-DE" dirty="0"/>
              <a:t> </a:t>
            </a:r>
            <a:r>
              <a:rPr lang="de-DE" dirty="0" err="1"/>
              <a:t>of</a:t>
            </a:r>
            <a:r>
              <a:rPr lang="de-DE" dirty="0"/>
              <a:t> </a:t>
            </a:r>
            <a:r>
              <a:rPr lang="de-DE" dirty="0" err="1"/>
              <a:t>the</a:t>
            </a:r>
            <a:r>
              <a:rPr lang="de-DE" dirty="0"/>
              <a:t> </a:t>
            </a:r>
            <a:r>
              <a:rPr lang="de-DE" dirty="0" err="1"/>
              <a:t>road</a:t>
            </a:r>
            <a:r>
              <a:rPr lang="de-DE" dirty="0"/>
              <a:t> </a:t>
            </a:r>
            <a:r>
              <a:rPr lang="de-DE" dirty="0" err="1"/>
              <a:t>sign</a:t>
            </a:r>
            <a:r>
              <a:rPr lang="de-DE" dirty="0"/>
              <a:t> </a:t>
            </a:r>
            <a:r>
              <a:rPr lang="de-DE" dirty="0" err="1"/>
              <a:t>are</a:t>
            </a:r>
            <a:r>
              <a:rPr lang="de-DE" dirty="0"/>
              <a:t> </a:t>
            </a:r>
            <a:r>
              <a:rPr lang="de-DE" dirty="0" err="1"/>
              <a:t>standarized</a:t>
            </a:r>
            <a:r>
              <a:rPr lang="de-DE" dirty="0"/>
              <a:t> in DIN 1451. So </a:t>
            </a:r>
            <a:r>
              <a:rPr lang="de-DE" dirty="0" err="1"/>
              <a:t>we</a:t>
            </a:r>
            <a:r>
              <a:rPr lang="de-DE" dirty="0"/>
              <a:t> </a:t>
            </a:r>
            <a:r>
              <a:rPr lang="de-DE" dirty="0" err="1"/>
              <a:t>used</a:t>
            </a:r>
            <a:r>
              <a:rPr lang="de-DE" dirty="0"/>
              <a:t> a online </a:t>
            </a:r>
            <a:r>
              <a:rPr lang="de-DE" dirty="0" err="1"/>
              <a:t>road</a:t>
            </a:r>
            <a:r>
              <a:rPr lang="de-DE" dirty="0"/>
              <a:t> </a:t>
            </a:r>
            <a:r>
              <a:rPr lang="de-DE" dirty="0" err="1"/>
              <a:t>sign</a:t>
            </a:r>
            <a:r>
              <a:rPr lang="de-DE" dirty="0"/>
              <a:t> </a:t>
            </a:r>
            <a:r>
              <a:rPr lang="de-DE" dirty="0" err="1"/>
              <a:t>generator</a:t>
            </a:r>
            <a:r>
              <a:rPr lang="de-DE" dirty="0"/>
              <a:t> in </a:t>
            </a:r>
            <a:r>
              <a:rPr lang="de-DE" dirty="0" err="1"/>
              <a:t>order</a:t>
            </a:r>
            <a:r>
              <a:rPr lang="de-DE" dirty="0"/>
              <a:t> </a:t>
            </a:r>
            <a:r>
              <a:rPr lang="de-DE" dirty="0" err="1"/>
              <a:t>to</a:t>
            </a:r>
            <a:r>
              <a:rPr lang="de-DE" dirty="0"/>
              <a:t>  </a:t>
            </a:r>
            <a:r>
              <a:rPr lang="de-DE" dirty="0" err="1"/>
              <a:t>extract</a:t>
            </a:r>
            <a:r>
              <a:rPr lang="de-DE" dirty="0"/>
              <a:t> all </a:t>
            </a:r>
            <a:r>
              <a:rPr lang="de-DE" dirty="0" err="1"/>
              <a:t>neccsary</a:t>
            </a:r>
            <a:r>
              <a:rPr lang="de-DE" dirty="0"/>
              <a:t> </a:t>
            </a:r>
            <a:r>
              <a:rPr lang="de-DE" dirty="0" err="1"/>
              <a:t>chars</a:t>
            </a:r>
            <a:r>
              <a:rPr lang="de-DE" dirty="0"/>
              <a:t> and </a:t>
            </a:r>
            <a:r>
              <a:rPr lang="de-DE" dirty="0" err="1"/>
              <a:t>letters</a:t>
            </a:r>
            <a:endParaRPr lang="de-DE" dirty="0"/>
          </a:p>
          <a:p>
            <a:r>
              <a:rPr lang="de-DE" dirty="0" err="1"/>
              <a:t>Futhermore</a:t>
            </a:r>
            <a:r>
              <a:rPr lang="de-DE" dirty="0"/>
              <a:t> </a:t>
            </a:r>
            <a:r>
              <a:rPr lang="de-DE" dirty="0" err="1"/>
              <a:t>it</a:t>
            </a:r>
            <a:r>
              <a:rPr lang="de-DE" dirty="0"/>
              <a:t> was </a:t>
            </a:r>
            <a:r>
              <a:rPr lang="de-DE" dirty="0" err="1"/>
              <a:t>needed</a:t>
            </a:r>
            <a:r>
              <a:rPr lang="de-DE" dirty="0"/>
              <a:t> </a:t>
            </a:r>
            <a:r>
              <a:rPr lang="de-DE" dirty="0" err="1"/>
              <a:t>to</a:t>
            </a:r>
            <a:r>
              <a:rPr lang="de-DE" dirty="0"/>
              <a:t> </a:t>
            </a:r>
            <a:r>
              <a:rPr lang="de-DE" dirty="0" err="1"/>
              <a:t>rescale</a:t>
            </a:r>
            <a:r>
              <a:rPr lang="de-DE" dirty="0"/>
              <a:t> </a:t>
            </a:r>
            <a:r>
              <a:rPr lang="de-DE" dirty="0" err="1"/>
              <a:t>the</a:t>
            </a:r>
            <a:r>
              <a:rPr lang="de-DE" dirty="0"/>
              <a:t> </a:t>
            </a:r>
            <a:r>
              <a:rPr lang="de-DE" dirty="0" err="1"/>
              <a:t>letters</a:t>
            </a:r>
            <a:r>
              <a:rPr lang="de-DE" dirty="0"/>
              <a:t> on </a:t>
            </a:r>
            <a:r>
              <a:rPr lang="de-DE" dirty="0" err="1"/>
              <a:t>one</a:t>
            </a:r>
            <a:r>
              <a:rPr lang="de-DE" dirty="0"/>
              <a:t> </a:t>
            </a:r>
            <a:r>
              <a:rPr lang="de-DE" dirty="0" err="1"/>
              <a:t>fixed</a:t>
            </a:r>
            <a:r>
              <a:rPr lang="de-DE" dirty="0"/>
              <a:t> </a:t>
            </a:r>
            <a:r>
              <a:rPr lang="de-DE" dirty="0" err="1"/>
              <a:t>size</a:t>
            </a:r>
            <a:r>
              <a:rPr lang="de-DE" dirty="0"/>
              <a:t> 74x69. In </a:t>
            </a:r>
            <a:r>
              <a:rPr lang="de-DE" dirty="0" err="1"/>
              <a:t>our</a:t>
            </a:r>
            <a:r>
              <a:rPr lang="de-DE" dirty="0"/>
              <a:t> </a:t>
            </a:r>
            <a:r>
              <a:rPr lang="de-DE" dirty="0" err="1"/>
              <a:t>case</a:t>
            </a:r>
            <a:r>
              <a:rPr lang="de-DE" dirty="0"/>
              <a:t> </a:t>
            </a:r>
            <a:r>
              <a:rPr lang="de-DE" dirty="0" err="1"/>
              <a:t>we</a:t>
            </a:r>
            <a:r>
              <a:rPr lang="de-DE" dirty="0"/>
              <a:t> </a:t>
            </a:r>
            <a:r>
              <a:rPr lang="de-DE" dirty="0" err="1"/>
              <a:t>used</a:t>
            </a:r>
            <a:r>
              <a:rPr lang="de-DE" dirty="0"/>
              <a:t> </a:t>
            </a:r>
            <a:r>
              <a:rPr lang="de-DE" dirty="0" err="1"/>
              <a:t>the</a:t>
            </a:r>
            <a:r>
              <a:rPr lang="de-DE" dirty="0"/>
              <a:t> </a:t>
            </a:r>
            <a:r>
              <a:rPr lang="de-DE" dirty="0" err="1"/>
              <a:t>size</a:t>
            </a:r>
            <a:r>
              <a:rPr lang="de-DE" dirty="0"/>
              <a:t> </a:t>
            </a:r>
            <a:r>
              <a:rPr lang="de-DE" dirty="0" err="1"/>
              <a:t>of</a:t>
            </a:r>
            <a:r>
              <a:rPr lang="de-DE" dirty="0"/>
              <a:t> </a:t>
            </a:r>
            <a:r>
              <a:rPr lang="de-DE" dirty="0" err="1"/>
              <a:t>the</a:t>
            </a:r>
            <a:r>
              <a:rPr lang="de-DE" dirty="0"/>
              <a:t> </a:t>
            </a:r>
            <a:r>
              <a:rPr lang="de-DE" dirty="0" err="1"/>
              <a:t>largest</a:t>
            </a:r>
            <a:r>
              <a:rPr lang="de-DE" dirty="0"/>
              <a:t> </a:t>
            </a:r>
            <a:r>
              <a:rPr lang="de-DE" dirty="0" err="1"/>
              <a:t>letter</a:t>
            </a:r>
            <a:r>
              <a:rPr lang="de-DE" dirty="0"/>
              <a:t> in </a:t>
            </a:r>
            <a:r>
              <a:rPr lang="de-DE" dirty="0" err="1"/>
              <a:t>the</a:t>
            </a:r>
            <a:r>
              <a:rPr lang="de-DE" dirty="0"/>
              <a:t> </a:t>
            </a:r>
            <a:r>
              <a:rPr lang="de-DE" dirty="0" err="1"/>
              <a:t>alpahet</a:t>
            </a:r>
            <a:r>
              <a:rPr lang="de-DE" dirty="0"/>
              <a:t> </a:t>
            </a:r>
            <a:r>
              <a:rPr lang="de-DE" dirty="0" err="1"/>
              <a:t>which</a:t>
            </a:r>
            <a:r>
              <a:rPr lang="de-DE" dirty="0"/>
              <a:t> </a:t>
            </a:r>
            <a:r>
              <a:rPr lang="de-DE" dirty="0" err="1"/>
              <a:t>is</a:t>
            </a:r>
            <a:r>
              <a:rPr lang="de-DE" dirty="0"/>
              <a:t> w</a:t>
            </a:r>
          </a:p>
          <a:p>
            <a:endParaRPr lang="de-DE" dirty="0"/>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8</a:t>
            </a:fld>
            <a:endParaRPr lang="de-DE"/>
          </a:p>
        </p:txBody>
      </p:sp>
    </p:spTree>
    <p:extLst>
      <p:ext uri="{BB962C8B-B14F-4D97-AF65-F5344CB8AC3E}">
        <p14:creationId xmlns:p14="http://schemas.microsoft.com/office/powerpoint/2010/main" val="265372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a:p>
            <a:r>
              <a:rPr lang="en-US" dirty="0"/>
              <a:t>…. In that way we compared the extracted letter with all templates. In the end the template with the highest correlation figure could be used to identify the extracted letter</a:t>
            </a:r>
          </a:p>
        </p:txBody>
      </p:sp>
      <p:sp>
        <p:nvSpPr>
          <p:cNvPr id="4" name="Foliennummernplatzhalter 3"/>
          <p:cNvSpPr>
            <a:spLocks noGrp="1"/>
          </p:cNvSpPr>
          <p:nvPr>
            <p:ph type="sldNum" sz="quarter" idx="10"/>
          </p:nvPr>
        </p:nvSpPr>
        <p:spPr/>
        <p:txBody>
          <a:bodyPr/>
          <a:lstStyle/>
          <a:p>
            <a:pPr>
              <a:defRPr/>
            </a:pPr>
            <a:fld id="{0329902B-D3B4-45F1-B2CF-CD85D069756E}" type="slidenum">
              <a:rPr lang="de-DE" smtClean="0"/>
              <a:pPr>
                <a:defRPr/>
              </a:pPr>
              <a:t>9</a:t>
            </a:fld>
            <a:endParaRPr lang="de-DE"/>
          </a:p>
        </p:txBody>
      </p:sp>
    </p:spTree>
    <p:extLst>
      <p:ext uri="{BB962C8B-B14F-4D97-AF65-F5344CB8AC3E}">
        <p14:creationId xmlns:p14="http://schemas.microsoft.com/office/powerpoint/2010/main" val="2452203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28004" name="Rectangle 4"/>
          <p:cNvSpPr>
            <a:spLocks noGrp="1" noChangeArrowheads="1"/>
          </p:cNvSpPr>
          <p:nvPr>
            <p:ph type="ctrTitle"/>
          </p:nvPr>
        </p:nvSpPr>
        <p:spPr>
          <a:xfrm>
            <a:off x="3384551" y="4055823"/>
            <a:ext cx="5616575" cy="1019969"/>
          </a:xfrm>
          <a:prstGeom prst="rect">
            <a:avLst/>
          </a:prstGeom>
        </p:spPr>
        <p:txBody>
          <a:bodyPr anchor="ctr"/>
          <a:lstStyle>
            <a:lvl1pPr>
              <a:defRPr/>
            </a:lvl1pPr>
          </a:lstStyle>
          <a:p>
            <a:pPr lvl="0"/>
            <a:r>
              <a:rPr lang="de-DE" altLang="de-DE" noProof="0"/>
              <a:t>Titelmasterformat durch Klicken bearbeiten</a:t>
            </a:r>
          </a:p>
        </p:txBody>
      </p:sp>
      <p:sp>
        <p:nvSpPr>
          <p:cNvPr id="128028" name="Rectangle 28"/>
          <p:cNvSpPr>
            <a:spLocks noGrp="1" noChangeArrowheads="1"/>
          </p:cNvSpPr>
          <p:nvPr>
            <p:ph type="subTitle" sz="quarter" idx="1"/>
          </p:nvPr>
        </p:nvSpPr>
        <p:spPr>
          <a:xfrm>
            <a:off x="3381376" y="5104895"/>
            <a:ext cx="5618163" cy="560917"/>
          </a:xfrm>
          <a:extLst>
            <a:ext uri="{909E8E84-426E-40DD-AFC4-6F175D3DCCD1}">
              <a14:hiddenFill xmlns:a14="http://schemas.microsoft.com/office/drawing/2010/main">
                <a:solidFill>
                  <a:schemeClr val="accent1"/>
                </a:solidFill>
              </a14:hiddenFill>
            </a:ext>
          </a:extLst>
        </p:spPr>
        <p:txBody>
          <a:bodyPr/>
          <a:lstStyle>
            <a:lvl1pPr marL="0" indent="0">
              <a:buFont typeface="Wingdings 3" pitchFamily="18" charset="2"/>
              <a:buNone/>
              <a:defRPr>
                <a:solidFill>
                  <a:srgbClr val="808080"/>
                </a:solidFill>
              </a:defRPr>
            </a:lvl1pPr>
          </a:lstStyle>
          <a:p>
            <a:pPr lvl="0"/>
            <a:r>
              <a:rPr lang="de-DE" altLang="de-DE" noProof="0"/>
              <a:t>Formatvorlage des Untertitelmasters durch Klicken bearbeiten</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395288" y="697179"/>
            <a:ext cx="8675374" cy="43213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fld id="{A32E4EA6-3A40-4055-AFB8-7956E2D63285}" type="datetime1">
              <a:rPr lang="de-DE" altLang="de-DE"/>
              <a:pPr/>
              <a:t>11.01.2018</a:t>
            </a:fld>
            <a:endParaRPr lang="de-DE" altLang="de-DE"/>
          </a:p>
        </p:txBody>
      </p:sp>
      <p:sp>
        <p:nvSpPr>
          <p:cNvPr id="6" name="Foliennummernplatzhalter 5"/>
          <p:cNvSpPr>
            <a:spLocks noGrp="1"/>
          </p:cNvSpPr>
          <p:nvPr>
            <p:ph type="sldNum" sz="quarter" idx="12"/>
          </p:nvPr>
        </p:nvSpPr>
        <p:spPr/>
        <p:txBody>
          <a:bodyPr/>
          <a:lstStyle>
            <a:lvl1pPr>
              <a:defRPr/>
            </a:lvl1pPr>
          </a:lstStyle>
          <a:p>
            <a:r>
              <a:rPr lang="de-DE" altLang="de-DE"/>
              <a:t>Seite </a:t>
            </a:r>
            <a:fld id="{7D165BBB-B2DA-47F4-9E3E-3255669E7920}" type="slidenum">
              <a:rPr lang="de-DE" altLang="de-DE"/>
              <a:pPr/>
              <a:t>‹Nr.›</a:t>
            </a:fld>
            <a:endParaRPr lang="de-DE" altLang="de-DE"/>
          </a:p>
        </p:txBody>
      </p:sp>
      <p:sp>
        <p:nvSpPr>
          <p:cNvPr id="7" name="Rectangle 11">
            <a:extLst>
              <a:ext uri="{FF2B5EF4-FFF2-40B4-BE49-F238E27FC236}">
                <a16:creationId xmlns:a16="http://schemas.microsoft.com/office/drawing/2014/main" id="{30E51E98-454C-4823-9D41-449AB444E41D}"/>
              </a:ext>
            </a:extLst>
          </p:cNvPr>
          <p:cNvSpPr txBox="1">
            <a:spLocks noChangeArrowheads="1"/>
          </p:cNvSpPr>
          <p:nvPr userDrawn="1"/>
        </p:nvSpPr>
        <p:spPr bwMode="auto">
          <a:xfrm>
            <a:off x="395288" y="1073350"/>
            <a:ext cx="8748712" cy="432130"/>
          </a:xfrm>
          <a:prstGeom prst="rect">
            <a:avLst/>
          </a:prstGeom>
          <a:no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800" rIns="0" bIns="10800" numCol="1" anchor="t" anchorCtr="0" compatLnSpc="1">
            <a:prstTxWarp prst="textNoShape">
              <a:avLst/>
            </a:prstTxWarp>
          </a:bodyPr>
          <a:lstStyle>
            <a:lvl1pPr algn="l" rtl="0" eaLnBrk="1" fontAlgn="base" hangingPunct="1">
              <a:spcBef>
                <a:spcPct val="0"/>
              </a:spcBef>
              <a:spcAft>
                <a:spcPct val="0"/>
              </a:spcAft>
              <a:defRPr sz="2800">
                <a:solidFill>
                  <a:srgbClr val="808080"/>
                </a:solidFill>
                <a:latin typeface="+mj-lt"/>
                <a:ea typeface="+mj-ea"/>
                <a:cs typeface="+mj-cs"/>
              </a:defRPr>
            </a:lvl1pPr>
            <a:lvl2pPr algn="l" rtl="0" eaLnBrk="1" fontAlgn="base" hangingPunct="1">
              <a:spcBef>
                <a:spcPct val="0"/>
              </a:spcBef>
              <a:spcAft>
                <a:spcPct val="0"/>
              </a:spcAft>
              <a:defRPr sz="2800">
                <a:solidFill>
                  <a:srgbClr val="808080"/>
                </a:solidFill>
                <a:latin typeface="Arial" charset="0"/>
              </a:defRPr>
            </a:lvl2pPr>
            <a:lvl3pPr algn="l" rtl="0" eaLnBrk="1" fontAlgn="base" hangingPunct="1">
              <a:spcBef>
                <a:spcPct val="0"/>
              </a:spcBef>
              <a:spcAft>
                <a:spcPct val="0"/>
              </a:spcAft>
              <a:defRPr sz="2800">
                <a:solidFill>
                  <a:srgbClr val="808080"/>
                </a:solidFill>
                <a:latin typeface="Arial" charset="0"/>
              </a:defRPr>
            </a:lvl3pPr>
            <a:lvl4pPr algn="l" rtl="0" eaLnBrk="1" fontAlgn="base" hangingPunct="1">
              <a:spcBef>
                <a:spcPct val="0"/>
              </a:spcBef>
              <a:spcAft>
                <a:spcPct val="0"/>
              </a:spcAft>
              <a:defRPr sz="2800">
                <a:solidFill>
                  <a:srgbClr val="808080"/>
                </a:solidFill>
                <a:latin typeface="Arial" charset="0"/>
              </a:defRPr>
            </a:lvl4pPr>
            <a:lvl5pPr algn="l" rtl="0" eaLnBrk="1" fontAlgn="base" hangingPunct="1">
              <a:spcBef>
                <a:spcPct val="0"/>
              </a:spcBef>
              <a:spcAft>
                <a:spcPct val="0"/>
              </a:spcAft>
              <a:defRPr sz="2800">
                <a:solidFill>
                  <a:srgbClr val="808080"/>
                </a:solidFill>
                <a:latin typeface="Arial" charset="0"/>
              </a:defRPr>
            </a:lvl5pPr>
            <a:lvl6pPr marL="457200" algn="l" rtl="0" eaLnBrk="1" fontAlgn="base" hangingPunct="1">
              <a:spcBef>
                <a:spcPct val="0"/>
              </a:spcBef>
              <a:spcAft>
                <a:spcPct val="0"/>
              </a:spcAft>
              <a:defRPr sz="2800">
                <a:solidFill>
                  <a:srgbClr val="808080"/>
                </a:solidFill>
                <a:latin typeface="Arial" charset="0"/>
              </a:defRPr>
            </a:lvl6pPr>
            <a:lvl7pPr marL="914400" algn="l" rtl="0" eaLnBrk="1" fontAlgn="base" hangingPunct="1">
              <a:spcBef>
                <a:spcPct val="0"/>
              </a:spcBef>
              <a:spcAft>
                <a:spcPct val="0"/>
              </a:spcAft>
              <a:defRPr sz="2800">
                <a:solidFill>
                  <a:srgbClr val="808080"/>
                </a:solidFill>
                <a:latin typeface="Arial" charset="0"/>
              </a:defRPr>
            </a:lvl7pPr>
            <a:lvl8pPr marL="1371600" algn="l" rtl="0" eaLnBrk="1" fontAlgn="base" hangingPunct="1">
              <a:spcBef>
                <a:spcPct val="0"/>
              </a:spcBef>
              <a:spcAft>
                <a:spcPct val="0"/>
              </a:spcAft>
              <a:defRPr sz="2800">
                <a:solidFill>
                  <a:srgbClr val="808080"/>
                </a:solidFill>
                <a:latin typeface="Arial" charset="0"/>
              </a:defRPr>
            </a:lvl8pPr>
            <a:lvl9pPr marL="1828800" algn="l" rtl="0" eaLnBrk="1" fontAlgn="base" hangingPunct="1">
              <a:spcBef>
                <a:spcPct val="0"/>
              </a:spcBef>
              <a:spcAft>
                <a:spcPct val="0"/>
              </a:spcAft>
              <a:defRPr sz="2800">
                <a:solidFill>
                  <a:srgbClr val="808080"/>
                </a:solidFill>
                <a:latin typeface="Arial" charset="0"/>
              </a:defRPr>
            </a:lvl9pPr>
          </a:lstStyle>
          <a:p>
            <a:r>
              <a:rPr lang="de-DE" altLang="de-DE" sz="1800" kern="0" dirty="0"/>
              <a:t>Titelmasterformat durch Klicken</a:t>
            </a:r>
          </a:p>
        </p:txBody>
      </p:sp>
    </p:spTree>
    <p:extLst>
      <p:ext uri="{BB962C8B-B14F-4D97-AF65-F5344CB8AC3E}">
        <p14:creationId xmlns:p14="http://schemas.microsoft.com/office/powerpoint/2010/main" val="15438494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257926" y="697178"/>
            <a:ext cx="1954213" cy="4320646"/>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395289" y="697178"/>
            <a:ext cx="5710237" cy="4320646"/>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fld id="{C6316AC0-C15C-48C0-BB69-A7734F92A45E}" type="datetime1">
              <a:rPr lang="de-DE" altLang="de-DE"/>
              <a:pPr/>
              <a:t>11.01.2018</a:t>
            </a:fld>
            <a:endParaRPr lang="de-DE" altLang="de-DE"/>
          </a:p>
        </p:txBody>
      </p:sp>
      <p:sp>
        <p:nvSpPr>
          <p:cNvPr id="6" name="Foliennummernplatzhalter 5"/>
          <p:cNvSpPr>
            <a:spLocks noGrp="1"/>
          </p:cNvSpPr>
          <p:nvPr>
            <p:ph type="sldNum" sz="quarter" idx="12"/>
          </p:nvPr>
        </p:nvSpPr>
        <p:spPr/>
        <p:txBody>
          <a:bodyPr/>
          <a:lstStyle>
            <a:lvl1pPr>
              <a:defRPr/>
            </a:lvl1pPr>
          </a:lstStyle>
          <a:p>
            <a:r>
              <a:rPr lang="de-DE" altLang="de-DE"/>
              <a:t>Seite </a:t>
            </a:r>
            <a:fld id="{8B9109C5-B002-4B59-AC44-D67099E37744}" type="slidenum">
              <a:rPr lang="de-DE" altLang="de-DE"/>
              <a:pPr/>
              <a:t>‹Nr.›</a:t>
            </a:fld>
            <a:endParaRPr lang="de-DE" altLang="de-DE"/>
          </a:p>
        </p:txBody>
      </p:sp>
    </p:spTree>
    <p:extLst>
      <p:ext uri="{BB962C8B-B14F-4D97-AF65-F5344CB8AC3E}">
        <p14:creationId xmlns:p14="http://schemas.microsoft.com/office/powerpoint/2010/main" val="91250653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90FFB-6CBC-4E28-A57F-7FB0398510F7}"/>
              </a:ext>
            </a:extLst>
          </p:cNvPr>
          <p:cNvSpPr>
            <a:spLocks noGrp="1"/>
          </p:cNvSpPr>
          <p:nvPr>
            <p:ph type="title"/>
          </p:nvPr>
        </p:nvSpPr>
        <p:spPr>
          <a:xfrm>
            <a:off x="395288" y="697179"/>
            <a:ext cx="8675374" cy="432130"/>
          </a:xfrm>
          <a:prstGeom prst="rect">
            <a:avLst/>
          </a:prstGeom>
        </p:spPr>
        <p:txBody>
          <a:bodyPr/>
          <a:lstStyle/>
          <a:p>
            <a:r>
              <a:rPr lang="de-DE"/>
              <a:t>Mastertitelformat bearbeiten</a:t>
            </a:r>
          </a:p>
        </p:txBody>
      </p:sp>
      <p:sp>
        <p:nvSpPr>
          <p:cNvPr id="3" name="Datumsplatzhalter 2">
            <a:extLst>
              <a:ext uri="{FF2B5EF4-FFF2-40B4-BE49-F238E27FC236}">
                <a16:creationId xmlns:a16="http://schemas.microsoft.com/office/drawing/2014/main" id="{01568CCA-1754-4C7E-B6A5-0D82B9CA765C}"/>
              </a:ext>
            </a:extLst>
          </p:cNvPr>
          <p:cNvSpPr>
            <a:spLocks noGrp="1"/>
          </p:cNvSpPr>
          <p:nvPr>
            <p:ph type="dt" sz="half" idx="10"/>
          </p:nvPr>
        </p:nvSpPr>
        <p:spPr/>
        <p:txBody>
          <a:bodyPr/>
          <a:lstStyle/>
          <a:p>
            <a:fld id="{27A47AEB-0593-41A2-A1F4-1457803320F2}" type="datetime1">
              <a:rPr lang="de-DE" altLang="de-DE" smtClean="0"/>
              <a:pPr/>
              <a:t>11.01.2018</a:t>
            </a:fld>
            <a:endParaRPr lang="de-DE" altLang="de-DE" dirty="0"/>
          </a:p>
        </p:txBody>
      </p:sp>
      <p:sp>
        <p:nvSpPr>
          <p:cNvPr id="5" name="Foliennummernplatzhalter 4">
            <a:extLst>
              <a:ext uri="{FF2B5EF4-FFF2-40B4-BE49-F238E27FC236}">
                <a16:creationId xmlns:a16="http://schemas.microsoft.com/office/drawing/2014/main" id="{D470928A-BB9F-4A33-99E3-4A25C685CA5D}"/>
              </a:ext>
            </a:extLst>
          </p:cNvPr>
          <p:cNvSpPr>
            <a:spLocks noGrp="1"/>
          </p:cNvSpPr>
          <p:nvPr>
            <p:ph type="sldNum" sz="quarter" idx="12"/>
          </p:nvPr>
        </p:nvSpPr>
        <p:spPr/>
        <p:txBody>
          <a:bodyPr/>
          <a:lstStyle/>
          <a:p>
            <a:r>
              <a:rPr lang="de-DE" altLang="de-DE"/>
              <a:t>Seite </a:t>
            </a:r>
            <a:fld id="{26D7EE9F-8D6E-4208-BCF6-F7A0E710733F}" type="slidenum">
              <a:rPr lang="de-DE" altLang="de-DE" smtClean="0"/>
              <a:pPr/>
              <a:t>‹Nr.›</a:t>
            </a:fld>
            <a:endParaRPr lang="de-DE" altLang="de-DE"/>
          </a:p>
        </p:txBody>
      </p:sp>
    </p:spTree>
    <p:extLst>
      <p:ext uri="{BB962C8B-B14F-4D97-AF65-F5344CB8AC3E}">
        <p14:creationId xmlns:p14="http://schemas.microsoft.com/office/powerpoint/2010/main" val="13457090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5288" y="732939"/>
            <a:ext cx="8497192" cy="396369"/>
          </a:xfrm>
          <a:prstGeom prst="rect">
            <a:avLst/>
          </a:prstGeom>
        </p:spPr>
        <p:txBody>
          <a:bodyPr/>
          <a:lstStyle>
            <a:lvl1pPr>
              <a:defRPr sz="2400"/>
            </a:lvl1pPr>
          </a:lstStyle>
          <a:p>
            <a:r>
              <a:rPr lang="de-DE" dirty="0"/>
              <a:t>Titelmasterformat durch Klicken bearbeiten</a:t>
            </a:r>
            <a:br>
              <a:rPr lang="de-DE" dirty="0"/>
            </a:br>
            <a:br>
              <a:rPr lang="de-DE" dirty="0"/>
            </a:br>
            <a:endParaRPr lang="de-DE" dirty="0"/>
          </a:p>
        </p:txBody>
      </p:sp>
      <p:sp>
        <p:nvSpPr>
          <p:cNvPr id="3" name="Inhaltsplatzhalter 2"/>
          <p:cNvSpPr>
            <a:spLocks noGrp="1"/>
          </p:cNvSpPr>
          <p:nvPr>
            <p:ph idx="1"/>
          </p:nvPr>
        </p:nvSpPr>
        <p:spPr/>
        <p:txBody>
          <a:bodyPr/>
          <a:lstStyle>
            <a:lvl1pPr>
              <a:defRPr sz="1800"/>
            </a:lvl1pPr>
            <a:lvl2pPr>
              <a:defRPr sz="1800"/>
            </a:lvl2pPr>
            <a:lvl3pPr>
              <a:defRPr sz="1800"/>
            </a:lvl3pPr>
            <a:lvl4pPr>
              <a:defRPr sz="1800"/>
            </a:lvl4pPr>
            <a:lvl5pPr>
              <a:defRPr sz="18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lvl1pPr>
              <a:defRPr/>
            </a:lvl1pPr>
          </a:lstStyle>
          <a:p>
            <a:fld id="{AD065757-5FC1-4ECE-BCE6-F2083661F8B7}" type="datetime1">
              <a:rPr lang="de-DE" altLang="de-DE"/>
              <a:pPr/>
              <a:t>11.01.2018</a:t>
            </a:fld>
            <a:endParaRPr lang="de-DE" altLang="de-DE"/>
          </a:p>
        </p:txBody>
      </p:sp>
      <p:sp>
        <p:nvSpPr>
          <p:cNvPr id="6" name="Foliennummernplatzhalter 5"/>
          <p:cNvSpPr>
            <a:spLocks noGrp="1"/>
          </p:cNvSpPr>
          <p:nvPr>
            <p:ph type="sldNum" sz="quarter" idx="12"/>
          </p:nvPr>
        </p:nvSpPr>
        <p:spPr/>
        <p:txBody>
          <a:bodyPr/>
          <a:lstStyle>
            <a:lvl1pPr>
              <a:defRPr/>
            </a:lvl1pPr>
          </a:lstStyle>
          <a:p>
            <a:r>
              <a:rPr lang="de-DE" altLang="de-DE"/>
              <a:t>Seite </a:t>
            </a:r>
            <a:fld id="{F7954B15-32A2-496F-AD47-CC3C9CAFB7FD}" type="slidenum">
              <a:rPr lang="de-DE" altLang="de-DE"/>
              <a:pPr/>
              <a:t>‹Nr.›</a:t>
            </a:fld>
            <a:endParaRPr lang="de-DE" altLang="de-DE"/>
          </a:p>
        </p:txBody>
      </p:sp>
    </p:spTree>
    <p:extLst>
      <p:ext uri="{BB962C8B-B14F-4D97-AF65-F5344CB8AC3E}">
        <p14:creationId xmlns:p14="http://schemas.microsoft.com/office/powerpoint/2010/main" val="363412376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672417"/>
            <a:ext cx="7772400" cy="1135063"/>
          </a:xfrm>
          <a:prstGeom prst="rect">
            <a:avLst/>
          </a:prstGeom>
        </p:spPr>
        <p:txBody>
          <a:bodyPr/>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Formatvorlagen des Textmasters bearbeiten</a:t>
            </a:r>
          </a:p>
        </p:txBody>
      </p:sp>
      <p:sp>
        <p:nvSpPr>
          <p:cNvPr id="4" name="Datumsplatzhalter 3"/>
          <p:cNvSpPr>
            <a:spLocks noGrp="1"/>
          </p:cNvSpPr>
          <p:nvPr>
            <p:ph type="dt" sz="half" idx="10"/>
          </p:nvPr>
        </p:nvSpPr>
        <p:spPr/>
        <p:txBody>
          <a:bodyPr/>
          <a:lstStyle>
            <a:lvl1pPr>
              <a:defRPr/>
            </a:lvl1pPr>
          </a:lstStyle>
          <a:p>
            <a:fld id="{63567A82-A9EA-4C25-8139-99B1347F35FA}" type="datetime1">
              <a:rPr lang="de-DE" altLang="de-DE"/>
              <a:pPr/>
              <a:t>11.01.2018</a:t>
            </a:fld>
            <a:endParaRPr lang="de-DE" altLang="de-DE"/>
          </a:p>
        </p:txBody>
      </p:sp>
      <p:sp>
        <p:nvSpPr>
          <p:cNvPr id="6" name="Foliennummernplatzhalter 5"/>
          <p:cNvSpPr>
            <a:spLocks noGrp="1"/>
          </p:cNvSpPr>
          <p:nvPr>
            <p:ph type="sldNum" sz="quarter" idx="12"/>
          </p:nvPr>
        </p:nvSpPr>
        <p:spPr/>
        <p:txBody>
          <a:bodyPr/>
          <a:lstStyle>
            <a:lvl1pPr>
              <a:defRPr/>
            </a:lvl1pPr>
          </a:lstStyle>
          <a:p>
            <a:r>
              <a:rPr lang="de-DE" altLang="de-DE"/>
              <a:t>Seite </a:t>
            </a:r>
            <a:fld id="{5272A1A2-5B3F-4444-B437-494C10846522}" type="slidenum">
              <a:rPr lang="de-DE" altLang="de-DE"/>
              <a:pPr/>
              <a:t>‹Nr.›</a:t>
            </a:fld>
            <a:endParaRPr lang="de-DE" altLang="de-DE"/>
          </a:p>
        </p:txBody>
      </p:sp>
    </p:spTree>
    <p:extLst>
      <p:ext uri="{BB962C8B-B14F-4D97-AF65-F5344CB8AC3E}">
        <p14:creationId xmlns:p14="http://schemas.microsoft.com/office/powerpoint/2010/main" val="27852424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95288" y="697179"/>
            <a:ext cx="8675374" cy="43213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395289" y="1505480"/>
            <a:ext cx="3832225" cy="35123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379914" y="1505480"/>
            <a:ext cx="3832225" cy="351234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fld id="{3D0739D1-527F-4235-A9FC-C74B61952EC8}" type="datetime1">
              <a:rPr lang="de-DE" altLang="de-DE"/>
              <a:pPr/>
              <a:t>11.01.2018</a:t>
            </a:fld>
            <a:endParaRPr lang="de-DE" altLang="de-DE"/>
          </a:p>
        </p:txBody>
      </p:sp>
      <p:sp>
        <p:nvSpPr>
          <p:cNvPr id="7" name="Foliennummernplatzhalter 6"/>
          <p:cNvSpPr>
            <a:spLocks noGrp="1"/>
          </p:cNvSpPr>
          <p:nvPr>
            <p:ph type="sldNum" sz="quarter" idx="12"/>
          </p:nvPr>
        </p:nvSpPr>
        <p:spPr/>
        <p:txBody>
          <a:bodyPr/>
          <a:lstStyle>
            <a:lvl1pPr>
              <a:defRPr/>
            </a:lvl1pPr>
          </a:lstStyle>
          <a:p>
            <a:r>
              <a:rPr lang="de-DE" altLang="de-DE"/>
              <a:t>Seite </a:t>
            </a:r>
            <a:fld id="{91A63512-5D09-405A-A92A-4DEA8103B613}" type="slidenum">
              <a:rPr lang="de-DE" altLang="de-DE"/>
              <a:pPr/>
              <a:t>‹Nr.›</a:t>
            </a:fld>
            <a:endParaRPr lang="de-DE" altLang="de-DE"/>
          </a:p>
        </p:txBody>
      </p:sp>
    </p:spTree>
    <p:extLst>
      <p:ext uri="{BB962C8B-B14F-4D97-AF65-F5344CB8AC3E}">
        <p14:creationId xmlns:p14="http://schemas.microsoft.com/office/powerpoint/2010/main" val="6159926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28865"/>
            <a:ext cx="8229600" cy="9525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lvl1pPr>
              <a:defRPr/>
            </a:lvl1pPr>
          </a:lstStyle>
          <a:p>
            <a:fld id="{41E94C8F-137D-419A-8269-5E5A01F56416}" type="datetime1">
              <a:rPr lang="de-DE" altLang="de-DE"/>
              <a:pPr/>
              <a:t>11.01.2018</a:t>
            </a:fld>
            <a:endParaRPr lang="de-DE" altLang="de-DE"/>
          </a:p>
        </p:txBody>
      </p:sp>
      <p:sp>
        <p:nvSpPr>
          <p:cNvPr id="9" name="Foliennummernplatzhalter 8"/>
          <p:cNvSpPr>
            <a:spLocks noGrp="1"/>
          </p:cNvSpPr>
          <p:nvPr>
            <p:ph type="sldNum" sz="quarter" idx="12"/>
          </p:nvPr>
        </p:nvSpPr>
        <p:spPr/>
        <p:txBody>
          <a:bodyPr/>
          <a:lstStyle>
            <a:lvl1pPr>
              <a:defRPr/>
            </a:lvl1pPr>
          </a:lstStyle>
          <a:p>
            <a:r>
              <a:rPr lang="de-DE" altLang="de-DE"/>
              <a:t>Seite </a:t>
            </a:r>
            <a:fld id="{D2C15E72-0282-45CD-9313-96D431737163}" type="slidenum">
              <a:rPr lang="de-DE" altLang="de-DE"/>
              <a:pPr/>
              <a:t>‹Nr.›</a:t>
            </a:fld>
            <a:endParaRPr lang="de-DE" altLang="de-DE"/>
          </a:p>
        </p:txBody>
      </p:sp>
    </p:spTree>
    <p:extLst>
      <p:ext uri="{BB962C8B-B14F-4D97-AF65-F5344CB8AC3E}">
        <p14:creationId xmlns:p14="http://schemas.microsoft.com/office/powerpoint/2010/main" val="119878817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95288" y="697179"/>
            <a:ext cx="8675374" cy="432130"/>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p:txBody>
          <a:bodyPr/>
          <a:lstStyle>
            <a:lvl1pPr>
              <a:defRPr/>
            </a:lvl1pPr>
          </a:lstStyle>
          <a:p>
            <a:fld id="{AC4C0927-F3F5-4D83-ACD6-A4DB96600C6B}" type="datetime1">
              <a:rPr lang="de-DE" altLang="de-DE"/>
              <a:pPr/>
              <a:t>11.01.2018</a:t>
            </a:fld>
            <a:endParaRPr lang="de-DE" altLang="de-DE"/>
          </a:p>
        </p:txBody>
      </p:sp>
      <p:sp>
        <p:nvSpPr>
          <p:cNvPr id="5" name="Foliennummernplatzhalter 4"/>
          <p:cNvSpPr>
            <a:spLocks noGrp="1"/>
          </p:cNvSpPr>
          <p:nvPr>
            <p:ph type="sldNum" sz="quarter" idx="12"/>
          </p:nvPr>
        </p:nvSpPr>
        <p:spPr/>
        <p:txBody>
          <a:bodyPr/>
          <a:lstStyle>
            <a:lvl1pPr>
              <a:defRPr/>
            </a:lvl1pPr>
          </a:lstStyle>
          <a:p>
            <a:r>
              <a:rPr lang="de-DE" altLang="de-DE"/>
              <a:t>Seite </a:t>
            </a:r>
            <a:fld id="{E87D97C4-8651-40FC-B96A-599723748759}" type="slidenum">
              <a:rPr lang="de-DE" altLang="de-DE"/>
              <a:pPr/>
              <a:t>‹Nr.›</a:t>
            </a:fld>
            <a:endParaRPr lang="de-DE" altLang="de-DE"/>
          </a:p>
        </p:txBody>
      </p:sp>
      <p:sp>
        <p:nvSpPr>
          <p:cNvPr id="6" name="Rectangle 11">
            <a:extLst>
              <a:ext uri="{FF2B5EF4-FFF2-40B4-BE49-F238E27FC236}">
                <a16:creationId xmlns:a16="http://schemas.microsoft.com/office/drawing/2014/main" id="{CA4E48D0-899F-4AC2-8C53-9E57982D8EF8}"/>
              </a:ext>
            </a:extLst>
          </p:cNvPr>
          <p:cNvSpPr txBox="1">
            <a:spLocks noChangeArrowheads="1"/>
          </p:cNvSpPr>
          <p:nvPr userDrawn="1"/>
        </p:nvSpPr>
        <p:spPr bwMode="auto">
          <a:xfrm>
            <a:off x="395288" y="1073350"/>
            <a:ext cx="8748712" cy="432130"/>
          </a:xfrm>
          <a:prstGeom prst="rect">
            <a:avLst/>
          </a:prstGeom>
          <a:no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800" rIns="0" bIns="10800" numCol="1" anchor="t" anchorCtr="0" compatLnSpc="1">
            <a:prstTxWarp prst="textNoShape">
              <a:avLst/>
            </a:prstTxWarp>
          </a:bodyPr>
          <a:lstStyle>
            <a:lvl1pPr algn="l" rtl="0" eaLnBrk="1" fontAlgn="base" hangingPunct="1">
              <a:spcBef>
                <a:spcPct val="0"/>
              </a:spcBef>
              <a:spcAft>
                <a:spcPct val="0"/>
              </a:spcAft>
              <a:defRPr sz="2800">
                <a:solidFill>
                  <a:srgbClr val="808080"/>
                </a:solidFill>
                <a:latin typeface="+mj-lt"/>
                <a:ea typeface="+mj-ea"/>
                <a:cs typeface="+mj-cs"/>
              </a:defRPr>
            </a:lvl1pPr>
            <a:lvl2pPr algn="l" rtl="0" eaLnBrk="1" fontAlgn="base" hangingPunct="1">
              <a:spcBef>
                <a:spcPct val="0"/>
              </a:spcBef>
              <a:spcAft>
                <a:spcPct val="0"/>
              </a:spcAft>
              <a:defRPr sz="2800">
                <a:solidFill>
                  <a:srgbClr val="808080"/>
                </a:solidFill>
                <a:latin typeface="Arial" charset="0"/>
              </a:defRPr>
            </a:lvl2pPr>
            <a:lvl3pPr algn="l" rtl="0" eaLnBrk="1" fontAlgn="base" hangingPunct="1">
              <a:spcBef>
                <a:spcPct val="0"/>
              </a:spcBef>
              <a:spcAft>
                <a:spcPct val="0"/>
              </a:spcAft>
              <a:defRPr sz="2800">
                <a:solidFill>
                  <a:srgbClr val="808080"/>
                </a:solidFill>
                <a:latin typeface="Arial" charset="0"/>
              </a:defRPr>
            </a:lvl3pPr>
            <a:lvl4pPr algn="l" rtl="0" eaLnBrk="1" fontAlgn="base" hangingPunct="1">
              <a:spcBef>
                <a:spcPct val="0"/>
              </a:spcBef>
              <a:spcAft>
                <a:spcPct val="0"/>
              </a:spcAft>
              <a:defRPr sz="2800">
                <a:solidFill>
                  <a:srgbClr val="808080"/>
                </a:solidFill>
                <a:latin typeface="Arial" charset="0"/>
              </a:defRPr>
            </a:lvl4pPr>
            <a:lvl5pPr algn="l" rtl="0" eaLnBrk="1" fontAlgn="base" hangingPunct="1">
              <a:spcBef>
                <a:spcPct val="0"/>
              </a:spcBef>
              <a:spcAft>
                <a:spcPct val="0"/>
              </a:spcAft>
              <a:defRPr sz="2800">
                <a:solidFill>
                  <a:srgbClr val="808080"/>
                </a:solidFill>
                <a:latin typeface="Arial" charset="0"/>
              </a:defRPr>
            </a:lvl5pPr>
            <a:lvl6pPr marL="457200" algn="l" rtl="0" eaLnBrk="1" fontAlgn="base" hangingPunct="1">
              <a:spcBef>
                <a:spcPct val="0"/>
              </a:spcBef>
              <a:spcAft>
                <a:spcPct val="0"/>
              </a:spcAft>
              <a:defRPr sz="2800">
                <a:solidFill>
                  <a:srgbClr val="808080"/>
                </a:solidFill>
                <a:latin typeface="Arial" charset="0"/>
              </a:defRPr>
            </a:lvl6pPr>
            <a:lvl7pPr marL="914400" algn="l" rtl="0" eaLnBrk="1" fontAlgn="base" hangingPunct="1">
              <a:spcBef>
                <a:spcPct val="0"/>
              </a:spcBef>
              <a:spcAft>
                <a:spcPct val="0"/>
              </a:spcAft>
              <a:defRPr sz="2800">
                <a:solidFill>
                  <a:srgbClr val="808080"/>
                </a:solidFill>
                <a:latin typeface="Arial" charset="0"/>
              </a:defRPr>
            </a:lvl7pPr>
            <a:lvl8pPr marL="1371600" algn="l" rtl="0" eaLnBrk="1" fontAlgn="base" hangingPunct="1">
              <a:spcBef>
                <a:spcPct val="0"/>
              </a:spcBef>
              <a:spcAft>
                <a:spcPct val="0"/>
              </a:spcAft>
              <a:defRPr sz="2800">
                <a:solidFill>
                  <a:srgbClr val="808080"/>
                </a:solidFill>
                <a:latin typeface="Arial" charset="0"/>
              </a:defRPr>
            </a:lvl8pPr>
            <a:lvl9pPr marL="1828800" algn="l" rtl="0" eaLnBrk="1" fontAlgn="base" hangingPunct="1">
              <a:spcBef>
                <a:spcPct val="0"/>
              </a:spcBef>
              <a:spcAft>
                <a:spcPct val="0"/>
              </a:spcAft>
              <a:defRPr sz="2800">
                <a:solidFill>
                  <a:srgbClr val="808080"/>
                </a:solidFill>
                <a:latin typeface="Arial" charset="0"/>
              </a:defRPr>
            </a:lvl9pPr>
          </a:lstStyle>
          <a:p>
            <a:r>
              <a:rPr lang="de-DE" altLang="de-DE" sz="1800" kern="0" dirty="0"/>
              <a:t>Titelmasterformat durch Klicken</a:t>
            </a:r>
          </a:p>
        </p:txBody>
      </p:sp>
    </p:spTree>
    <p:extLst>
      <p:ext uri="{BB962C8B-B14F-4D97-AF65-F5344CB8AC3E}">
        <p14:creationId xmlns:p14="http://schemas.microsoft.com/office/powerpoint/2010/main" val="17064975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3D210234-2375-47BE-A3F2-CACDAB968F5F}" type="datetime1">
              <a:rPr lang="de-DE" altLang="de-DE"/>
              <a:pPr/>
              <a:t>11.01.2018</a:t>
            </a:fld>
            <a:endParaRPr lang="de-DE" altLang="de-DE"/>
          </a:p>
        </p:txBody>
      </p:sp>
      <p:sp>
        <p:nvSpPr>
          <p:cNvPr id="4" name="Foliennummernplatzhalter 3"/>
          <p:cNvSpPr>
            <a:spLocks noGrp="1"/>
          </p:cNvSpPr>
          <p:nvPr>
            <p:ph type="sldNum" sz="quarter" idx="12"/>
          </p:nvPr>
        </p:nvSpPr>
        <p:spPr/>
        <p:txBody>
          <a:bodyPr/>
          <a:lstStyle>
            <a:lvl1pPr>
              <a:defRPr/>
            </a:lvl1pPr>
          </a:lstStyle>
          <a:p>
            <a:r>
              <a:rPr lang="de-DE" altLang="de-DE"/>
              <a:t>Seite </a:t>
            </a:r>
            <a:fld id="{DB25372A-D444-4863-ABD4-4A94E00DAF44}" type="slidenum">
              <a:rPr lang="de-DE" altLang="de-DE"/>
              <a:pPr/>
              <a:t>‹Nr.›</a:t>
            </a:fld>
            <a:endParaRPr lang="de-DE" altLang="de-DE"/>
          </a:p>
        </p:txBody>
      </p:sp>
    </p:spTree>
    <p:extLst>
      <p:ext uri="{BB962C8B-B14F-4D97-AF65-F5344CB8AC3E}">
        <p14:creationId xmlns:p14="http://schemas.microsoft.com/office/powerpoint/2010/main" val="37713660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27542"/>
            <a:ext cx="3008313" cy="968375"/>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umsplatzhalter 4"/>
          <p:cNvSpPr>
            <a:spLocks noGrp="1"/>
          </p:cNvSpPr>
          <p:nvPr>
            <p:ph type="dt" sz="half" idx="10"/>
          </p:nvPr>
        </p:nvSpPr>
        <p:spPr/>
        <p:txBody>
          <a:bodyPr/>
          <a:lstStyle>
            <a:lvl1pPr>
              <a:defRPr/>
            </a:lvl1pPr>
          </a:lstStyle>
          <a:p>
            <a:fld id="{12D76276-A23C-4E81-AEA9-6982EAA46BB6}" type="datetime1">
              <a:rPr lang="de-DE" altLang="de-DE"/>
              <a:pPr/>
              <a:t>11.01.2018</a:t>
            </a:fld>
            <a:endParaRPr lang="de-DE" altLang="de-DE"/>
          </a:p>
        </p:txBody>
      </p:sp>
      <p:sp>
        <p:nvSpPr>
          <p:cNvPr id="7" name="Foliennummernplatzhalter 6"/>
          <p:cNvSpPr>
            <a:spLocks noGrp="1"/>
          </p:cNvSpPr>
          <p:nvPr>
            <p:ph type="sldNum" sz="quarter" idx="12"/>
          </p:nvPr>
        </p:nvSpPr>
        <p:spPr/>
        <p:txBody>
          <a:bodyPr/>
          <a:lstStyle>
            <a:lvl1pPr>
              <a:defRPr/>
            </a:lvl1pPr>
          </a:lstStyle>
          <a:p>
            <a:r>
              <a:rPr lang="de-DE" altLang="de-DE"/>
              <a:t>Seite </a:t>
            </a:r>
            <a:fld id="{7C3BA6CF-5E90-4343-8FBC-25514F59339A}" type="slidenum">
              <a:rPr lang="de-DE" altLang="de-DE"/>
              <a:pPr/>
              <a:t>‹Nr.›</a:t>
            </a:fld>
            <a:endParaRPr lang="de-DE" altLang="de-DE"/>
          </a:p>
        </p:txBody>
      </p:sp>
    </p:spTree>
    <p:extLst>
      <p:ext uri="{BB962C8B-B14F-4D97-AF65-F5344CB8AC3E}">
        <p14:creationId xmlns:p14="http://schemas.microsoft.com/office/powerpoint/2010/main" val="229375336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000500"/>
            <a:ext cx="5486400" cy="472282"/>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umsplatzhalter 4"/>
          <p:cNvSpPr>
            <a:spLocks noGrp="1"/>
          </p:cNvSpPr>
          <p:nvPr>
            <p:ph type="dt" sz="half" idx="10"/>
          </p:nvPr>
        </p:nvSpPr>
        <p:spPr/>
        <p:txBody>
          <a:bodyPr/>
          <a:lstStyle>
            <a:lvl1pPr>
              <a:defRPr/>
            </a:lvl1pPr>
          </a:lstStyle>
          <a:p>
            <a:fld id="{FF914E36-2860-41C5-A54A-B48D6A260A46}" type="datetime1">
              <a:rPr lang="de-DE" altLang="de-DE"/>
              <a:pPr/>
              <a:t>11.01.2018</a:t>
            </a:fld>
            <a:endParaRPr lang="de-DE" altLang="de-DE"/>
          </a:p>
        </p:txBody>
      </p:sp>
      <p:sp>
        <p:nvSpPr>
          <p:cNvPr id="7" name="Foliennummernplatzhalter 6"/>
          <p:cNvSpPr>
            <a:spLocks noGrp="1"/>
          </p:cNvSpPr>
          <p:nvPr>
            <p:ph type="sldNum" sz="quarter" idx="12"/>
          </p:nvPr>
        </p:nvSpPr>
        <p:spPr/>
        <p:txBody>
          <a:bodyPr/>
          <a:lstStyle>
            <a:lvl1pPr>
              <a:defRPr/>
            </a:lvl1pPr>
          </a:lstStyle>
          <a:p>
            <a:r>
              <a:rPr lang="de-DE" altLang="de-DE"/>
              <a:t>Seite </a:t>
            </a:r>
            <a:fld id="{8CA1D6A0-000B-4FC0-826E-29BBFD4B898F}" type="slidenum">
              <a:rPr lang="de-DE" altLang="de-DE"/>
              <a:pPr/>
              <a:t>‹Nr.›</a:t>
            </a:fld>
            <a:endParaRPr lang="de-DE" altLang="de-DE"/>
          </a:p>
        </p:txBody>
      </p:sp>
    </p:spTree>
    <p:extLst>
      <p:ext uri="{BB962C8B-B14F-4D97-AF65-F5344CB8AC3E}">
        <p14:creationId xmlns:p14="http://schemas.microsoft.com/office/powerpoint/2010/main" val="282952587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1627" name="Rectangle 11"/>
          <p:cNvSpPr>
            <a:spLocks noGrp="1" noChangeArrowheads="1"/>
          </p:cNvSpPr>
          <p:nvPr>
            <p:ph type="title"/>
          </p:nvPr>
        </p:nvSpPr>
        <p:spPr bwMode="auto">
          <a:xfrm>
            <a:off x="395288" y="697179"/>
            <a:ext cx="8675374" cy="432130"/>
          </a:xfrm>
          <a:prstGeom prst="rect">
            <a:avLst/>
          </a:prstGeom>
          <a:no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800" rIns="0" bIns="10800" numCol="1" anchor="t" anchorCtr="0" compatLnSpc="1">
            <a:prstTxWarp prst="textNoShape">
              <a:avLst/>
            </a:prstTxWarp>
          </a:bodyPr>
          <a:lstStyle/>
          <a:p>
            <a:pPr lvl="0"/>
            <a:r>
              <a:rPr lang="de-DE" altLang="de-DE" dirty="0"/>
              <a:t>Titelmasterformat durch Klicken</a:t>
            </a:r>
          </a:p>
        </p:txBody>
      </p:sp>
      <p:sp>
        <p:nvSpPr>
          <p:cNvPr id="111628" name="Rectangle 12"/>
          <p:cNvSpPr>
            <a:spLocks noGrp="1" noChangeArrowheads="1"/>
          </p:cNvSpPr>
          <p:nvPr>
            <p:ph type="body" idx="1"/>
          </p:nvPr>
        </p:nvSpPr>
        <p:spPr bwMode="auto">
          <a:xfrm>
            <a:off x="395288" y="1505480"/>
            <a:ext cx="7816850" cy="3512344"/>
          </a:xfrm>
          <a:prstGeom prst="rect">
            <a:avLst/>
          </a:prstGeom>
          <a:no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11630" name="Rectangle 14"/>
          <p:cNvSpPr>
            <a:spLocks noGrp="1" noChangeArrowheads="1"/>
          </p:cNvSpPr>
          <p:nvPr>
            <p:ph type="dt" sz="half" idx="2"/>
          </p:nvPr>
        </p:nvSpPr>
        <p:spPr bwMode="auto">
          <a:xfrm>
            <a:off x="7092280" y="5468962"/>
            <a:ext cx="822758" cy="215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000">
                <a:solidFill>
                  <a:srgbClr val="808080"/>
                </a:solidFill>
              </a:defRPr>
            </a:lvl1pPr>
          </a:lstStyle>
          <a:p>
            <a:fld id="{27A47AEB-0593-41A2-A1F4-1457803320F2}" type="datetime1">
              <a:rPr lang="de-DE" altLang="de-DE"/>
              <a:pPr/>
              <a:t>11.01.2018</a:t>
            </a:fld>
            <a:endParaRPr lang="de-DE" altLang="de-DE" dirty="0"/>
          </a:p>
        </p:txBody>
      </p:sp>
      <p:sp>
        <p:nvSpPr>
          <p:cNvPr id="111632" name="Rectangle 16"/>
          <p:cNvSpPr>
            <a:spLocks noGrp="1" noChangeArrowheads="1"/>
          </p:cNvSpPr>
          <p:nvPr>
            <p:ph type="sldNum" sz="quarter" idx="4"/>
          </p:nvPr>
        </p:nvSpPr>
        <p:spPr bwMode="auto">
          <a:xfrm>
            <a:off x="8116888" y="5467615"/>
            <a:ext cx="982662" cy="179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000">
                <a:solidFill>
                  <a:srgbClr val="808080"/>
                </a:solidFill>
              </a:defRPr>
            </a:lvl1pPr>
          </a:lstStyle>
          <a:p>
            <a:r>
              <a:rPr lang="de-DE" altLang="de-DE"/>
              <a:t>Seite </a:t>
            </a:r>
            <a:fld id="{26D7EE9F-8D6E-4208-BCF6-F7A0E710733F}" type="slidenum">
              <a:rPr lang="de-DE" altLang="de-DE"/>
              <a:pPr/>
              <a:t>‹Nr.›</a:t>
            </a:fld>
            <a:endParaRPr lang="de-DE" altLang="de-DE"/>
          </a:p>
        </p:txBody>
      </p:sp>
      <p:cxnSp>
        <p:nvCxnSpPr>
          <p:cNvPr id="7" name="Gerade Verbindung 6">
            <a:extLst>
              <a:ext uri="{FF2B5EF4-FFF2-40B4-BE49-F238E27FC236}">
                <a16:creationId xmlns:a16="http://schemas.microsoft.com/office/drawing/2014/main" id="{56C0203E-615D-41AA-85B8-D63BF58E38E0}"/>
              </a:ext>
            </a:extLst>
          </p:cNvPr>
          <p:cNvCxnSpPr>
            <a:cxnSpLocks/>
          </p:cNvCxnSpPr>
          <p:nvPr userDrawn="1"/>
        </p:nvCxnSpPr>
        <p:spPr>
          <a:xfrm>
            <a:off x="323528" y="1076350"/>
            <a:ext cx="8161396" cy="0"/>
          </a:xfrm>
          <a:prstGeom prst="line">
            <a:avLst/>
          </a:prstGeom>
          <a:ln w="12700">
            <a:solidFill>
              <a:srgbClr val="777777"/>
            </a:solidFill>
          </a:ln>
        </p:spPr>
        <p:style>
          <a:lnRef idx="3">
            <a:schemeClr val="accent3"/>
          </a:lnRef>
          <a:fillRef idx="0">
            <a:schemeClr val="accent3"/>
          </a:fillRef>
          <a:effectRef idx="2">
            <a:schemeClr val="accent3"/>
          </a:effectRef>
          <a:fontRef idx="minor">
            <a:schemeClr val="tx1"/>
          </a:fontRef>
        </p:style>
      </p:cxnSp>
      <p:pic>
        <p:nvPicPr>
          <p:cNvPr id="8" name="Grafik 7" descr="Ein Bild, das Objekt enthält.&#10;&#10;Mit hoher Zuverlässigkeit generierte Beschreibung">
            <a:extLst>
              <a:ext uri="{FF2B5EF4-FFF2-40B4-BE49-F238E27FC236}">
                <a16:creationId xmlns:a16="http://schemas.microsoft.com/office/drawing/2014/main" id="{4F2A409E-70A4-4D5B-8292-A596320A810E}"/>
              </a:ext>
            </a:extLst>
          </p:cNvPr>
          <p:cNvPicPr>
            <a:picLocks noChangeAspect="1"/>
          </p:cNvPicPr>
          <p:nvPr userDrawn="1"/>
        </p:nvPicPr>
        <p:blipFill>
          <a:blip r:embed="rId14"/>
          <a:stretch>
            <a:fillRect/>
          </a:stretch>
        </p:blipFill>
        <p:spPr>
          <a:xfrm>
            <a:off x="6647862" y="67468"/>
            <a:ext cx="2422800" cy="939579"/>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ransition/>
  <p:hf hdr="0"/>
  <p:txStyles>
    <p:titleStyle>
      <a:lvl1pPr algn="l" rtl="0" eaLnBrk="1" fontAlgn="base" hangingPunct="1">
        <a:spcBef>
          <a:spcPct val="0"/>
        </a:spcBef>
        <a:spcAft>
          <a:spcPct val="0"/>
        </a:spcAft>
        <a:defRPr sz="2800">
          <a:solidFill>
            <a:srgbClr val="808080"/>
          </a:solidFill>
          <a:latin typeface="+mj-lt"/>
          <a:ea typeface="+mj-ea"/>
          <a:cs typeface="+mj-cs"/>
        </a:defRPr>
      </a:lvl1pPr>
      <a:lvl2pPr algn="l" rtl="0" eaLnBrk="1" fontAlgn="base" hangingPunct="1">
        <a:spcBef>
          <a:spcPct val="0"/>
        </a:spcBef>
        <a:spcAft>
          <a:spcPct val="0"/>
        </a:spcAft>
        <a:defRPr sz="2800">
          <a:solidFill>
            <a:srgbClr val="808080"/>
          </a:solidFill>
          <a:latin typeface="Arial" charset="0"/>
        </a:defRPr>
      </a:lvl2pPr>
      <a:lvl3pPr algn="l" rtl="0" eaLnBrk="1" fontAlgn="base" hangingPunct="1">
        <a:spcBef>
          <a:spcPct val="0"/>
        </a:spcBef>
        <a:spcAft>
          <a:spcPct val="0"/>
        </a:spcAft>
        <a:defRPr sz="2800">
          <a:solidFill>
            <a:srgbClr val="808080"/>
          </a:solidFill>
          <a:latin typeface="Arial" charset="0"/>
        </a:defRPr>
      </a:lvl3pPr>
      <a:lvl4pPr algn="l" rtl="0" eaLnBrk="1" fontAlgn="base" hangingPunct="1">
        <a:spcBef>
          <a:spcPct val="0"/>
        </a:spcBef>
        <a:spcAft>
          <a:spcPct val="0"/>
        </a:spcAft>
        <a:defRPr sz="2800">
          <a:solidFill>
            <a:srgbClr val="808080"/>
          </a:solidFill>
          <a:latin typeface="Arial" charset="0"/>
        </a:defRPr>
      </a:lvl4pPr>
      <a:lvl5pPr algn="l" rtl="0" eaLnBrk="1" fontAlgn="base" hangingPunct="1">
        <a:spcBef>
          <a:spcPct val="0"/>
        </a:spcBef>
        <a:spcAft>
          <a:spcPct val="0"/>
        </a:spcAft>
        <a:defRPr sz="2800">
          <a:solidFill>
            <a:srgbClr val="808080"/>
          </a:solidFill>
          <a:latin typeface="Arial" charset="0"/>
        </a:defRPr>
      </a:lvl5pPr>
      <a:lvl6pPr marL="457200" algn="l" rtl="0" eaLnBrk="1" fontAlgn="base" hangingPunct="1">
        <a:spcBef>
          <a:spcPct val="0"/>
        </a:spcBef>
        <a:spcAft>
          <a:spcPct val="0"/>
        </a:spcAft>
        <a:defRPr sz="2800">
          <a:solidFill>
            <a:srgbClr val="808080"/>
          </a:solidFill>
          <a:latin typeface="Arial" charset="0"/>
        </a:defRPr>
      </a:lvl6pPr>
      <a:lvl7pPr marL="914400" algn="l" rtl="0" eaLnBrk="1" fontAlgn="base" hangingPunct="1">
        <a:spcBef>
          <a:spcPct val="0"/>
        </a:spcBef>
        <a:spcAft>
          <a:spcPct val="0"/>
        </a:spcAft>
        <a:defRPr sz="2800">
          <a:solidFill>
            <a:srgbClr val="808080"/>
          </a:solidFill>
          <a:latin typeface="Arial" charset="0"/>
        </a:defRPr>
      </a:lvl7pPr>
      <a:lvl8pPr marL="1371600" algn="l" rtl="0" eaLnBrk="1" fontAlgn="base" hangingPunct="1">
        <a:spcBef>
          <a:spcPct val="0"/>
        </a:spcBef>
        <a:spcAft>
          <a:spcPct val="0"/>
        </a:spcAft>
        <a:defRPr sz="2800">
          <a:solidFill>
            <a:srgbClr val="808080"/>
          </a:solidFill>
          <a:latin typeface="Arial" charset="0"/>
        </a:defRPr>
      </a:lvl8pPr>
      <a:lvl9pPr marL="1828800" algn="l" rtl="0" eaLnBrk="1" fontAlgn="base" hangingPunct="1">
        <a:spcBef>
          <a:spcPct val="0"/>
        </a:spcBef>
        <a:spcAft>
          <a:spcPct val="0"/>
        </a:spcAft>
        <a:defRPr sz="2800">
          <a:solidFill>
            <a:srgbClr val="808080"/>
          </a:solidFill>
          <a:latin typeface="Arial" charset="0"/>
        </a:defRPr>
      </a:lvl9pPr>
    </p:titleStyle>
    <p:bodyStyle>
      <a:lvl1pPr marL="355600"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ea typeface="+mn-ea"/>
          <a:cs typeface="+mn-cs"/>
        </a:defRPr>
      </a:lvl1pPr>
      <a:lvl2pPr marL="709613" indent="-35242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2pPr>
      <a:lvl3pPr marL="1069975" indent="-35877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3pPr>
      <a:lvl4pPr marL="1427163"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4pPr>
      <a:lvl5pPr marL="1790700" indent="-36195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5pPr>
      <a:lvl6pPr marL="22479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6pPr>
      <a:lvl7pPr marL="27051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7pPr>
      <a:lvl8pPr marL="31623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8pPr>
      <a:lvl9pPr marL="36195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123rf.com/photo_21138631_3d-people--man-person-and-flip-chart-checklist.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technology"/>
          <p:cNvPicPr>
            <a:picLocks noChangeAspect="1" noChangeArrowheads="1"/>
          </p:cNvPicPr>
          <p:nvPr/>
        </p:nvPicPr>
        <p:blipFill rotWithShape="1">
          <a:blip r:embed="rId3">
            <a:extLst>
              <a:ext uri="{28A0092B-C50C-407E-A947-70E740481C1C}">
                <a14:useLocalDpi xmlns:a14="http://schemas.microsoft.com/office/drawing/2010/main" val="0"/>
              </a:ext>
            </a:extLst>
          </a:blip>
          <a:srcRect t="7685" b="8403"/>
          <a:stretch/>
        </p:blipFill>
        <p:spPr bwMode="auto">
          <a:xfrm>
            <a:off x="0" y="0"/>
            <a:ext cx="9963690" cy="571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hteck 9"/>
          <p:cNvSpPr/>
          <p:nvPr/>
        </p:nvSpPr>
        <p:spPr>
          <a:xfrm>
            <a:off x="-29291" y="1701394"/>
            <a:ext cx="6596704" cy="1974967"/>
          </a:xfrm>
          <a:prstGeom prst="rect">
            <a:avLst/>
          </a:prstGeom>
          <a:solidFill>
            <a:srgbClr val="FFFFFF">
              <a:alpha val="5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p:nvPr>
        </p:nvSpPr>
        <p:spPr>
          <a:xfrm>
            <a:off x="30238" y="1840721"/>
            <a:ext cx="6858000" cy="1790700"/>
          </a:xfrm>
        </p:spPr>
        <p:txBody>
          <a:bodyPr>
            <a:normAutofit fontScale="90000"/>
          </a:bodyPr>
          <a:lstStyle/>
          <a:p>
            <a:br>
              <a:rPr lang="en-US" b="1" noProof="0" dirty="0">
                <a:solidFill>
                  <a:schemeClr val="accent1"/>
                </a:solidFill>
              </a:rPr>
            </a:br>
            <a:br>
              <a:rPr lang="en-US" b="1" noProof="0" dirty="0">
                <a:solidFill>
                  <a:schemeClr val="accent1"/>
                </a:solidFill>
              </a:rPr>
            </a:br>
            <a:r>
              <a:rPr lang="en-GB" sz="3600" dirty="0"/>
              <a:t>Image Processing</a:t>
            </a:r>
            <a:br>
              <a:rPr lang="en-GB" sz="3600" dirty="0"/>
            </a:br>
            <a:r>
              <a:rPr lang="en-GB" sz="3600" dirty="0"/>
              <a:t>Detection of road signs</a:t>
            </a:r>
            <a:br>
              <a:rPr lang="en-US" b="1" noProof="0" dirty="0"/>
            </a:br>
            <a:r>
              <a:rPr lang="en-US" b="1" noProof="0" dirty="0"/>
              <a:t> </a:t>
            </a:r>
            <a:br>
              <a:rPr lang="en-US" noProof="0" dirty="0"/>
            </a:br>
            <a:endParaRPr lang="en-US" noProof="0" dirty="0"/>
          </a:p>
        </p:txBody>
      </p:sp>
      <p:sp>
        <p:nvSpPr>
          <p:cNvPr id="3" name="Untertitel 2"/>
          <p:cNvSpPr>
            <a:spLocks noGrp="1"/>
          </p:cNvSpPr>
          <p:nvPr>
            <p:ph type="subTitle" idx="1"/>
          </p:nvPr>
        </p:nvSpPr>
        <p:spPr>
          <a:xfrm>
            <a:off x="21432" y="3450977"/>
            <a:ext cx="6858000" cy="450768"/>
          </a:xfrm>
        </p:spPr>
        <p:txBody>
          <a:bodyPr>
            <a:normAutofit/>
          </a:bodyPr>
          <a:lstStyle/>
          <a:p>
            <a:r>
              <a:rPr lang="en-GB" sz="1200" dirty="0"/>
              <a:t>Gustav Willig (197332) | Daniel </a:t>
            </a:r>
            <a:r>
              <a:rPr lang="en-GB" sz="1200" dirty="0" err="1"/>
              <a:t>Husfeldt</a:t>
            </a:r>
            <a:r>
              <a:rPr lang="en-GB" sz="1200" dirty="0"/>
              <a:t> (197349) </a:t>
            </a:r>
            <a:r>
              <a:rPr lang="en-GB" sz="1200" dirty="0">
                <a:solidFill>
                  <a:schemeClr val="tx2"/>
                </a:solidFill>
              </a:rPr>
              <a:t>| Heilbronn University</a:t>
            </a:r>
            <a:endParaRPr lang="en-US" sz="1200" dirty="0">
              <a:solidFill>
                <a:schemeClr val="tx2"/>
              </a:solidFill>
            </a:endParaRPr>
          </a:p>
        </p:txBody>
      </p:sp>
      <p:sp>
        <p:nvSpPr>
          <p:cNvPr id="11" name="Rechteck 10"/>
          <p:cNvSpPr/>
          <p:nvPr/>
        </p:nvSpPr>
        <p:spPr>
          <a:xfrm>
            <a:off x="-29291" y="5434980"/>
            <a:ext cx="1148071" cy="230832"/>
          </a:xfrm>
          <a:prstGeom prst="rect">
            <a:avLst/>
          </a:prstGeom>
        </p:spPr>
        <p:txBody>
          <a:bodyPr wrap="none">
            <a:spAutoFit/>
          </a:bodyPr>
          <a:lstStyle/>
          <a:p>
            <a:pPr>
              <a:spcAft>
                <a:spcPts val="750"/>
              </a:spcAft>
            </a:pPr>
            <a:r>
              <a:rPr lang="en-GB" sz="900" i="1" dirty="0">
                <a:latin typeface="Calibri" panose="020F0502020204030204" pitchFamily="34" charset="0"/>
                <a:ea typeface="Calibri" panose="020F0502020204030204" pitchFamily="34" charset="0"/>
                <a:cs typeface="Times New Roman" panose="02020603050405020304" pitchFamily="18" charset="0"/>
              </a:rPr>
              <a:t>Figure (Gillich, 2016)</a:t>
            </a:r>
          </a:p>
        </p:txBody>
      </p:sp>
      <p:pic>
        <p:nvPicPr>
          <p:cNvPr id="5" name="Grafik 4" descr="Ein Bild, das Objekt enthält.&#10;&#10;Mit hoher Zuverlässigkeit generierte Beschreibung"/>
          <p:cNvPicPr>
            <a:picLocks noChangeAspect="1"/>
          </p:cNvPicPr>
          <p:nvPr/>
        </p:nvPicPr>
        <p:blipFill>
          <a:blip r:embed="rId4"/>
          <a:stretch>
            <a:fillRect/>
          </a:stretch>
        </p:blipFill>
        <p:spPr>
          <a:xfrm>
            <a:off x="7137554" y="401253"/>
            <a:ext cx="1817100" cy="704684"/>
          </a:xfrm>
          <a:prstGeom prst="rect">
            <a:avLst/>
          </a:prstGeom>
        </p:spPr>
      </p:pic>
    </p:spTree>
    <p:extLst>
      <p:ext uri="{BB962C8B-B14F-4D97-AF65-F5344CB8AC3E}">
        <p14:creationId xmlns:p14="http://schemas.microsoft.com/office/powerpoint/2010/main" val="157739959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1208C86-435E-43BE-978B-48A569268CF7}"/>
              </a:ext>
            </a:extLst>
          </p:cNvPr>
          <p:cNvSpPr>
            <a:spLocks noGrp="1"/>
          </p:cNvSpPr>
          <p:nvPr>
            <p:ph type="title"/>
          </p:nvPr>
        </p:nvSpPr>
        <p:spPr/>
        <p:txBody>
          <a:bodyPr/>
          <a:lstStyle/>
          <a:p>
            <a:r>
              <a:rPr lang="en-GB" dirty="0"/>
              <a:t>Results</a:t>
            </a:r>
            <a:br>
              <a:rPr lang="en-GB" dirty="0"/>
            </a:br>
            <a:endParaRPr lang="en-US" dirty="0"/>
          </a:p>
        </p:txBody>
      </p:sp>
      <p:sp>
        <p:nvSpPr>
          <p:cNvPr id="4" name="Datumsplatzhalter 3">
            <a:extLst>
              <a:ext uri="{FF2B5EF4-FFF2-40B4-BE49-F238E27FC236}">
                <a16:creationId xmlns:a16="http://schemas.microsoft.com/office/drawing/2014/main" id="{D543DE57-139B-4333-819E-7750EF9C6B06}"/>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DCA04CBD-4216-4F3C-ADEF-3390AC6864B6}"/>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10</a:t>
            </a:fld>
            <a:endParaRPr lang="de-DE" altLang="de-DE"/>
          </a:p>
        </p:txBody>
      </p:sp>
      <p:sp>
        <p:nvSpPr>
          <p:cNvPr id="8" name="Inhaltsplatzhalter 1">
            <a:extLst>
              <a:ext uri="{FF2B5EF4-FFF2-40B4-BE49-F238E27FC236}">
                <a16:creationId xmlns:a16="http://schemas.microsoft.com/office/drawing/2014/main" id="{81E6B2FA-DB25-499E-A533-836CE0631653}"/>
              </a:ext>
            </a:extLst>
          </p:cNvPr>
          <p:cNvSpPr txBox="1">
            <a:spLocks/>
          </p:cNvSpPr>
          <p:nvPr/>
        </p:nvSpPr>
        <p:spPr bwMode="auto">
          <a:xfrm>
            <a:off x="5810035" y="1397443"/>
            <a:ext cx="3134303" cy="3512344"/>
          </a:xfrm>
          <a:prstGeom prst="rect">
            <a:avLst/>
          </a:prstGeom>
          <a:no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355600"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ea typeface="+mn-ea"/>
                <a:cs typeface="+mn-cs"/>
              </a:defRPr>
            </a:lvl1pPr>
            <a:lvl2pPr marL="709613" indent="-35242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2pPr>
            <a:lvl3pPr marL="1069975" indent="-35877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3pPr>
            <a:lvl4pPr marL="1427163"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4pPr>
            <a:lvl5pPr marL="1790700" indent="-36195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5pPr>
            <a:lvl6pPr marL="22479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6pPr>
            <a:lvl7pPr marL="27051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7pPr>
            <a:lvl8pPr marL="31623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8pPr>
            <a:lvl9pPr marL="36195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9pPr>
          </a:lstStyle>
          <a:p>
            <a:pPr>
              <a:lnSpc>
                <a:spcPct val="200000"/>
              </a:lnSpc>
            </a:pPr>
            <a:r>
              <a:rPr lang="en-US" b="1" kern="0" dirty="0"/>
              <a:t>Road sign recognition</a:t>
            </a:r>
          </a:p>
          <a:p>
            <a:pPr>
              <a:lnSpc>
                <a:spcPct val="200000"/>
              </a:lnSpc>
            </a:pPr>
            <a:r>
              <a:rPr lang="en-US" b="1" kern="0" dirty="0"/>
              <a:t>Road sign classification</a:t>
            </a:r>
          </a:p>
          <a:p>
            <a:pPr>
              <a:lnSpc>
                <a:spcPct val="200000"/>
              </a:lnSpc>
            </a:pPr>
            <a:r>
              <a:rPr lang="en-US" b="1" kern="0" dirty="0"/>
              <a:t>Letter recognition</a:t>
            </a:r>
          </a:p>
          <a:p>
            <a:pPr>
              <a:lnSpc>
                <a:spcPct val="200000"/>
              </a:lnSpc>
            </a:pPr>
            <a:r>
              <a:rPr lang="en-US" b="1" kern="0" dirty="0"/>
              <a:t>Letter classification</a:t>
            </a:r>
          </a:p>
          <a:p>
            <a:pPr>
              <a:lnSpc>
                <a:spcPct val="200000"/>
              </a:lnSpc>
            </a:pPr>
            <a:r>
              <a:rPr lang="en-GB" b="1" dirty="0"/>
              <a:t>Real traffic situations</a:t>
            </a:r>
            <a:endParaRPr lang="en-US" b="1" kern="0" dirty="0"/>
          </a:p>
        </p:txBody>
      </p:sp>
      <p:pic>
        <p:nvPicPr>
          <p:cNvPr id="11" name="Inhaltsplatzhalter 10" descr="Ein Bild, das draußen, Himmel, Schild, Straße enthält.&#10;&#10;Mit sehr hoher Zuverlässigkeit generierte Beschreibung">
            <a:extLst>
              <a:ext uri="{FF2B5EF4-FFF2-40B4-BE49-F238E27FC236}">
                <a16:creationId xmlns:a16="http://schemas.microsoft.com/office/drawing/2014/main" id="{B8C6679E-08EA-4A00-8779-30777D35B3C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97" b="54102"/>
          <a:stretch/>
        </p:blipFill>
        <p:spPr>
          <a:xfrm>
            <a:off x="834976" y="1266355"/>
            <a:ext cx="4684184" cy="1647493"/>
          </a:xfrm>
        </p:spPr>
      </p:pic>
      <p:pic>
        <p:nvPicPr>
          <p:cNvPr id="9" name="Grafik 8">
            <a:extLst>
              <a:ext uri="{FF2B5EF4-FFF2-40B4-BE49-F238E27FC236}">
                <a16:creationId xmlns:a16="http://schemas.microsoft.com/office/drawing/2014/main" id="{C08DA514-35DD-4BB2-9665-EEA497DC3041}"/>
              </a:ext>
            </a:extLst>
          </p:cNvPr>
          <p:cNvPicPr>
            <a:picLocks noChangeAspect="1"/>
          </p:cNvPicPr>
          <p:nvPr/>
        </p:nvPicPr>
        <p:blipFill rotWithShape="1">
          <a:blip r:embed="rId4"/>
          <a:srcRect l="-3809" t="6395" r="14188" b="50912"/>
          <a:stretch/>
        </p:blipFill>
        <p:spPr>
          <a:xfrm>
            <a:off x="338642" y="3351800"/>
            <a:ext cx="5403561" cy="1886851"/>
          </a:xfrm>
          <a:prstGeom prst="rect">
            <a:avLst/>
          </a:prstGeom>
        </p:spPr>
      </p:pic>
      <p:sp>
        <p:nvSpPr>
          <p:cNvPr id="12" name="Pfeil: nach unten 11">
            <a:extLst>
              <a:ext uri="{FF2B5EF4-FFF2-40B4-BE49-F238E27FC236}">
                <a16:creationId xmlns:a16="http://schemas.microsoft.com/office/drawing/2014/main" id="{54302C1E-0327-4C24-8E51-87A195D3BA3E}"/>
              </a:ext>
            </a:extLst>
          </p:cNvPr>
          <p:cNvSpPr/>
          <p:nvPr/>
        </p:nvSpPr>
        <p:spPr bwMode="auto">
          <a:xfrm>
            <a:off x="2843808" y="2955431"/>
            <a:ext cx="550970" cy="396369"/>
          </a:xfrm>
          <a:prstGeom prst="down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40958549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1208C86-435E-43BE-978B-48A569268CF7}"/>
              </a:ext>
            </a:extLst>
          </p:cNvPr>
          <p:cNvSpPr>
            <a:spLocks noGrp="1"/>
          </p:cNvSpPr>
          <p:nvPr>
            <p:ph type="title"/>
          </p:nvPr>
        </p:nvSpPr>
        <p:spPr>
          <a:xfrm>
            <a:off x="395288" y="732939"/>
            <a:ext cx="8497192" cy="396369"/>
          </a:xfrm>
        </p:spPr>
        <p:txBody>
          <a:bodyPr/>
          <a:lstStyle/>
          <a:p>
            <a:r>
              <a:rPr lang="en-GB" dirty="0"/>
              <a:t>Working conditions </a:t>
            </a:r>
            <a:br>
              <a:rPr lang="en-GB" dirty="0"/>
            </a:br>
            <a:endParaRPr lang="en-US" dirty="0"/>
          </a:p>
        </p:txBody>
      </p:sp>
      <p:sp>
        <p:nvSpPr>
          <p:cNvPr id="4" name="Datumsplatzhalter 3">
            <a:extLst>
              <a:ext uri="{FF2B5EF4-FFF2-40B4-BE49-F238E27FC236}">
                <a16:creationId xmlns:a16="http://schemas.microsoft.com/office/drawing/2014/main" id="{D543DE57-139B-4333-819E-7750EF9C6B06}"/>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DCA04CBD-4216-4F3C-ADEF-3390AC6864B6}"/>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11</a:t>
            </a:fld>
            <a:endParaRPr lang="de-DE" altLang="de-DE"/>
          </a:p>
        </p:txBody>
      </p:sp>
      <p:sp>
        <p:nvSpPr>
          <p:cNvPr id="8" name="Inhaltsplatzhalter 1">
            <a:extLst>
              <a:ext uri="{FF2B5EF4-FFF2-40B4-BE49-F238E27FC236}">
                <a16:creationId xmlns:a16="http://schemas.microsoft.com/office/drawing/2014/main" id="{81E6B2FA-DB25-499E-A533-836CE0631653}"/>
              </a:ext>
            </a:extLst>
          </p:cNvPr>
          <p:cNvSpPr txBox="1">
            <a:spLocks/>
          </p:cNvSpPr>
          <p:nvPr/>
        </p:nvSpPr>
        <p:spPr bwMode="auto">
          <a:xfrm>
            <a:off x="539552" y="1469717"/>
            <a:ext cx="7776864" cy="3512344"/>
          </a:xfrm>
          <a:prstGeom prst="rect">
            <a:avLst/>
          </a:prstGeom>
          <a:no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355600"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ea typeface="+mn-ea"/>
                <a:cs typeface="+mn-cs"/>
              </a:defRPr>
            </a:lvl1pPr>
            <a:lvl2pPr marL="709613" indent="-35242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2pPr>
            <a:lvl3pPr marL="1069975" indent="-35877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3pPr>
            <a:lvl4pPr marL="1427163"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4pPr>
            <a:lvl5pPr marL="1790700" indent="-36195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5pPr>
            <a:lvl6pPr marL="22479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6pPr>
            <a:lvl7pPr marL="27051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7pPr>
            <a:lvl8pPr marL="31623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8pPr>
            <a:lvl9pPr marL="36195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9pPr>
          </a:lstStyle>
          <a:p>
            <a:pPr lvl="0"/>
            <a:r>
              <a:rPr lang="en-US" dirty="0"/>
              <a:t>Maximum of </a:t>
            </a:r>
            <a:r>
              <a:rPr lang="en-US" dirty="0">
                <a:solidFill>
                  <a:srgbClr val="C00000"/>
                </a:solidFill>
              </a:rPr>
              <a:t>90%</a:t>
            </a:r>
            <a:r>
              <a:rPr lang="en-US" dirty="0"/>
              <a:t> of the total image area should be occupied by the traffic sign</a:t>
            </a:r>
            <a:endParaRPr lang="de-DE" dirty="0"/>
          </a:p>
          <a:p>
            <a:pPr lvl="0"/>
            <a:r>
              <a:rPr lang="en-US" dirty="0"/>
              <a:t>The traffic sign should occupy at least </a:t>
            </a:r>
            <a:r>
              <a:rPr lang="en-US" dirty="0">
                <a:solidFill>
                  <a:srgbClr val="C00000"/>
                </a:solidFill>
              </a:rPr>
              <a:t>10% </a:t>
            </a:r>
            <a:r>
              <a:rPr lang="en-US" dirty="0"/>
              <a:t>of the total image area</a:t>
            </a:r>
          </a:p>
          <a:p>
            <a:pPr lvl="0"/>
            <a:r>
              <a:rPr lang="en-US" dirty="0"/>
              <a:t>The size of the </a:t>
            </a:r>
            <a:r>
              <a:rPr lang="en-US" dirty="0">
                <a:solidFill>
                  <a:srgbClr val="C00000"/>
                </a:solidFill>
              </a:rPr>
              <a:t>letters</a:t>
            </a:r>
            <a:r>
              <a:rPr lang="en-US" dirty="0"/>
              <a:t> on the traffic </a:t>
            </a:r>
            <a:br>
              <a:rPr lang="en-US" dirty="0"/>
            </a:br>
            <a:r>
              <a:rPr lang="en-US" dirty="0"/>
              <a:t>sign should be at least </a:t>
            </a:r>
            <a:r>
              <a:rPr lang="en-US" dirty="0">
                <a:solidFill>
                  <a:srgbClr val="C00000"/>
                </a:solidFill>
              </a:rPr>
              <a:t>5x5</a:t>
            </a:r>
            <a:r>
              <a:rPr lang="en-US" dirty="0"/>
              <a:t> pixel</a:t>
            </a:r>
          </a:p>
          <a:p>
            <a:pPr lvl="0"/>
            <a:r>
              <a:rPr lang="de-DE" dirty="0"/>
              <a:t>The </a:t>
            </a:r>
            <a:r>
              <a:rPr lang="en-US" dirty="0"/>
              <a:t>traffic sign needs to be </a:t>
            </a:r>
            <a:r>
              <a:rPr lang="en-US" dirty="0">
                <a:solidFill>
                  <a:srgbClr val="C00000"/>
                </a:solidFill>
              </a:rPr>
              <a:t>accurate</a:t>
            </a:r>
            <a:r>
              <a:rPr lang="en-US" dirty="0"/>
              <a:t> </a:t>
            </a:r>
          </a:p>
          <a:p>
            <a:pPr lvl="0"/>
            <a:r>
              <a:rPr lang="en-US" dirty="0" err="1">
                <a:solidFill>
                  <a:srgbClr val="C00000"/>
                </a:solidFill>
              </a:rPr>
              <a:t>Coloured</a:t>
            </a:r>
            <a:r>
              <a:rPr lang="en-US" dirty="0">
                <a:solidFill>
                  <a:srgbClr val="C00000"/>
                </a:solidFill>
              </a:rPr>
              <a:t> illumination</a:t>
            </a:r>
            <a:r>
              <a:rPr lang="en-US" dirty="0"/>
              <a:t> is not allowed</a:t>
            </a:r>
          </a:p>
          <a:p>
            <a:pPr lvl="0"/>
            <a:r>
              <a:rPr lang="de-DE" dirty="0"/>
              <a:t>The </a:t>
            </a:r>
            <a:r>
              <a:rPr lang="de-DE" dirty="0" err="1"/>
              <a:t>name</a:t>
            </a:r>
            <a:r>
              <a:rPr lang="de-DE" dirty="0"/>
              <a:t> </a:t>
            </a:r>
            <a:r>
              <a:rPr lang="de-DE" dirty="0" err="1"/>
              <a:t>of</a:t>
            </a:r>
            <a:r>
              <a:rPr lang="de-DE" dirty="0"/>
              <a:t> a </a:t>
            </a:r>
            <a:r>
              <a:rPr lang="de-DE" dirty="0" err="1"/>
              <a:t>place</a:t>
            </a:r>
            <a:r>
              <a:rPr lang="de-DE" dirty="0"/>
              <a:t> </a:t>
            </a:r>
            <a:r>
              <a:rPr lang="de-DE" dirty="0" err="1"/>
              <a:t>needs</a:t>
            </a:r>
            <a:r>
              <a:rPr lang="de-DE" dirty="0"/>
              <a:t> </a:t>
            </a:r>
            <a:r>
              <a:rPr lang="de-DE" dirty="0" err="1"/>
              <a:t>to</a:t>
            </a:r>
            <a:r>
              <a:rPr lang="de-DE" dirty="0"/>
              <a:t> </a:t>
            </a:r>
            <a:r>
              <a:rPr lang="de-DE" dirty="0" err="1"/>
              <a:t>be</a:t>
            </a:r>
            <a:r>
              <a:rPr lang="de-DE" dirty="0"/>
              <a:t> </a:t>
            </a:r>
            <a:br>
              <a:rPr lang="de-DE" dirty="0"/>
            </a:br>
            <a:r>
              <a:rPr lang="de-DE" dirty="0">
                <a:solidFill>
                  <a:srgbClr val="C00000"/>
                </a:solidFill>
              </a:rPr>
              <a:t>at least 3 </a:t>
            </a:r>
            <a:r>
              <a:rPr lang="de-DE" dirty="0" err="1">
                <a:solidFill>
                  <a:srgbClr val="C00000"/>
                </a:solidFill>
              </a:rPr>
              <a:t>characters</a:t>
            </a:r>
            <a:endParaRPr lang="de-DE" dirty="0">
              <a:solidFill>
                <a:srgbClr val="C00000"/>
              </a:solidFill>
            </a:endParaRPr>
          </a:p>
        </p:txBody>
      </p:sp>
      <p:sp>
        <p:nvSpPr>
          <p:cNvPr id="2" name="AutoShape 2" descr="Bildergebnis für bedingungen">
            <a:extLst>
              <a:ext uri="{FF2B5EF4-FFF2-40B4-BE49-F238E27FC236}">
                <a16:creationId xmlns:a16="http://schemas.microsoft.com/office/drawing/2014/main" id="{F683397A-01FD-4611-AD9B-8D03DA546C7D}"/>
              </a:ext>
            </a:extLst>
          </p:cNvPr>
          <p:cNvSpPr>
            <a:spLocks noChangeAspect="1" noChangeArrowheads="1"/>
          </p:cNvSpPr>
          <p:nvPr/>
        </p:nvSpPr>
        <p:spPr bwMode="auto">
          <a:xfrm>
            <a:off x="1524000" y="1143000"/>
            <a:ext cx="6096000" cy="3429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Bildergebnis für bedingungen">
            <a:extLst>
              <a:ext uri="{FF2B5EF4-FFF2-40B4-BE49-F238E27FC236}">
                <a16:creationId xmlns:a16="http://schemas.microsoft.com/office/drawing/2014/main" id="{41248AF5-B5BA-44FF-9D78-BABC217A9AC1}"/>
              </a:ext>
            </a:extLst>
          </p:cNvPr>
          <p:cNvSpPr>
            <a:spLocks noChangeAspect="1" noChangeArrowheads="1"/>
          </p:cNvSpPr>
          <p:nvPr/>
        </p:nvSpPr>
        <p:spPr bwMode="auto">
          <a:xfrm>
            <a:off x="1676400" y="1295400"/>
            <a:ext cx="6096000" cy="3429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Image result for präsentation">
            <a:extLst>
              <a:ext uri="{FF2B5EF4-FFF2-40B4-BE49-F238E27FC236}">
                <a16:creationId xmlns:a16="http://schemas.microsoft.com/office/drawing/2014/main" id="{C0CEFEBD-E50A-435A-8A17-91BAE23E75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0987" y="2547517"/>
            <a:ext cx="3246059" cy="2434544"/>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2155A8FB-DD5F-4BE2-B185-F59419C0C34E}"/>
              </a:ext>
            </a:extLst>
          </p:cNvPr>
          <p:cNvSpPr/>
          <p:nvPr/>
        </p:nvSpPr>
        <p:spPr>
          <a:xfrm>
            <a:off x="4643884" y="5017878"/>
            <a:ext cx="2581413"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(Rosu, no date)</a:t>
            </a:r>
          </a:p>
        </p:txBody>
      </p:sp>
    </p:spTree>
    <p:extLst>
      <p:ext uri="{BB962C8B-B14F-4D97-AF65-F5344CB8AC3E}">
        <p14:creationId xmlns:p14="http://schemas.microsoft.com/office/powerpoint/2010/main" val="260734409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1AAC79-B6CF-485C-A020-C315D3151A57}"/>
              </a:ext>
            </a:extLst>
          </p:cNvPr>
          <p:cNvSpPr>
            <a:spLocks noGrp="1"/>
          </p:cNvSpPr>
          <p:nvPr>
            <p:ph idx="1"/>
          </p:nvPr>
        </p:nvSpPr>
        <p:spPr>
          <a:xfrm>
            <a:off x="300038" y="1252286"/>
            <a:ext cx="7816850" cy="3512344"/>
          </a:xfrm>
        </p:spPr>
        <p:txBody>
          <a:bodyPr/>
          <a:lstStyle/>
          <a:p>
            <a:pPr lvl="1"/>
            <a:r>
              <a:rPr lang="de-DE" dirty="0" err="1"/>
              <a:t>Complexity</a:t>
            </a:r>
            <a:r>
              <a:rPr lang="de-DE" dirty="0"/>
              <a:t> </a:t>
            </a:r>
            <a:r>
              <a:rPr lang="de-DE" dirty="0" err="1"/>
              <a:t>of</a:t>
            </a:r>
            <a:r>
              <a:rPr lang="de-DE" dirty="0"/>
              <a:t> C++</a:t>
            </a:r>
          </a:p>
          <a:p>
            <a:pPr lvl="2"/>
            <a:r>
              <a:rPr lang="de-DE" dirty="0"/>
              <a:t>Hard </a:t>
            </a:r>
            <a:r>
              <a:rPr lang="de-DE" dirty="0" err="1"/>
              <a:t>to</a:t>
            </a:r>
            <a:r>
              <a:rPr lang="de-DE" dirty="0"/>
              <a:t> just </a:t>
            </a:r>
            <a:r>
              <a:rPr lang="de-DE" dirty="0" err="1"/>
              <a:t>try</a:t>
            </a:r>
            <a:r>
              <a:rPr lang="de-DE" dirty="0"/>
              <a:t> </a:t>
            </a:r>
            <a:r>
              <a:rPr lang="de-DE" dirty="0" err="1"/>
              <a:t>something</a:t>
            </a:r>
            <a:r>
              <a:rPr lang="de-DE" dirty="0"/>
              <a:t> out</a:t>
            </a:r>
          </a:p>
          <a:p>
            <a:pPr lvl="2"/>
            <a:r>
              <a:rPr lang="de-DE" dirty="0"/>
              <a:t>Debugging in C++</a:t>
            </a:r>
          </a:p>
          <a:p>
            <a:pPr lvl="1"/>
            <a:r>
              <a:rPr lang="de-DE" dirty="0"/>
              <a:t>Bugs in </a:t>
            </a:r>
            <a:r>
              <a:rPr lang="de-DE" dirty="0" err="1"/>
              <a:t>opencv</a:t>
            </a:r>
            <a:r>
              <a:rPr lang="de-DE" dirty="0"/>
              <a:t> (</a:t>
            </a:r>
            <a:r>
              <a:rPr lang="de-DE" dirty="0" err="1"/>
              <a:t>imwrite</a:t>
            </a:r>
            <a:r>
              <a:rPr lang="de-DE" dirty="0"/>
              <a:t>=&gt; </a:t>
            </a:r>
            <a:r>
              <a:rPr lang="de-DE" dirty="0" err="1"/>
              <a:t>reduce</a:t>
            </a:r>
            <a:r>
              <a:rPr lang="de-DE" dirty="0"/>
              <a:t> </a:t>
            </a:r>
            <a:r>
              <a:rPr lang="de-DE" dirty="0" err="1"/>
              <a:t>quality</a:t>
            </a:r>
            <a:r>
              <a:rPr lang="de-DE" dirty="0"/>
              <a:t>)</a:t>
            </a:r>
          </a:p>
          <a:p>
            <a:pPr lvl="1"/>
            <a:r>
              <a:rPr lang="de-DE" dirty="0"/>
              <a:t>Rotation </a:t>
            </a:r>
            <a:r>
              <a:rPr lang="de-DE" dirty="0" err="1"/>
              <a:t>of</a:t>
            </a:r>
            <a:r>
              <a:rPr lang="de-DE" dirty="0"/>
              <a:t> </a:t>
            </a:r>
            <a:r>
              <a:rPr lang="de-DE" dirty="0" err="1"/>
              <a:t>the</a:t>
            </a:r>
            <a:r>
              <a:rPr lang="de-DE" dirty="0"/>
              <a:t> </a:t>
            </a:r>
            <a:r>
              <a:rPr lang="de-DE" dirty="0" err="1"/>
              <a:t>image</a:t>
            </a:r>
            <a:r>
              <a:rPr lang="de-DE" dirty="0"/>
              <a:t> =&gt; </a:t>
            </a:r>
            <a:r>
              <a:rPr lang="de-DE" dirty="0" err="1"/>
              <a:t>reduce</a:t>
            </a:r>
            <a:r>
              <a:rPr lang="de-DE" dirty="0"/>
              <a:t> </a:t>
            </a:r>
            <a:r>
              <a:rPr lang="de-DE" dirty="0" err="1"/>
              <a:t>quality</a:t>
            </a:r>
            <a:r>
              <a:rPr lang="de-DE" dirty="0"/>
              <a:t> </a:t>
            </a:r>
          </a:p>
          <a:p>
            <a:pPr marL="357188" lvl="1" indent="0">
              <a:buNone/>
            </a:pPr>
            <a:r>
              <a:rPr lang="de-DE" dirty="0"/>
              <a:t>	(</a:t>
            </a:r>
            <a:r>
              <a:rPr lang="de-DE" dirty="0" err="1"/>
              <a:t>Specially</a:t>
            </a:r>
            <a:r>
              <a:rPr lang="de-DE" dirty="0"/>
              <a:t> </a:t>
            </a:r>
            <a:r>
              <a:rPr lang="de-DE" dirty="0" err="1"/>
              <a:t>for</a:t>
            </a:r>
            <a:r>
              <a:rPr lang="de-DE" dirty="0"/>
              <a:t> </a:t>
            </a:r>
            <a:r>
              <a:rPr lang="de-DE" dirty="0" err="1"/>
              <a:t>small</a:t>
            </a:r>
            <a:r>
              <a:rPr lang="de-DE" dirty="0"/>
              <a:t> </a:t>
            </a:r>
            <a:r>
              <a:rPr lang="de-DE" dirty="0" err="1"/>
              <a:t>characters</a:t>
            </a:r>
            <a:r>
              <a:rPr lang="de-DE" dirty="0"/>
              <a:t>)</a:t>
            </a:r>
          </a:p>
          <a:p>
            <a:pPr lvl="1"/>
            <a:endParaRPr lang="de-DE" dirty="0"/>
          </a:p>
          <a:p>
            <a:pPr marL="357188" lvl="1" indent="0">
              <a:buNone/>
            </a:pPr>
            <a:endParaRPr lang="de-DE" dirty="0"/>
          </a:p>
          <a:p>
            <a:pPr marL="357188" lvl="1" indent="0">
              <a:buNone/>
            </a:pPr>
            <a:endParaRPr lang="de-DE" dirty="0"/>
          </a:p>
          <a:p>
            <a:pPr lvl="1"/>
            <a:endParaRPr lang="de-DE" dirty="0"/>
          </a:p>
        </p:txBody>
      </p:sp>
      <p:sp>
        <p:nvSpPr>
          <p:cNvPr id="3" name="Titel 2">
            <a:extLst>
              <a:ext uri="{FF2B5EF4-FFF2-40B4-BE49-F238E27FC236}">
                <a16:creationId xmlns:a16="http://schemas.microsoft.com/office/drawing/2014/main" id="{5C14E2EA-89AB-4506-9EDE-DAB1E5F88433}"/>
              </a:ext>
            </a:extLst>
          </p:cNvPr>
          <p:cNvSpPr>
            <a:spLocks noGrp="1"/>
          </p:cNvSpPr>
          <p:nvPr>
            <p:ph type="title"/>
          </p:nvPr>
        </p:nvSpPr>
        <p:spPr/>
        <p:txBody>
          <a:bodyPr/>
          <a:lstStyle/>
          <a:p>
            <a:r>
              <a:rPr lang="de-DE" dirty="0" err="1"/>
              <a:t>Challenges</a:t>
            </a:r>
            <a:endParaRPr lang="de-DE" dirty="0"/>
          </a:p>
        </p:txBody>
      </p:sp>
      <p:sp>
        <p:nvSpPr>
          <p:cNvPr id="4" name="Datumsplatzhalter 3">
            <a:extLst>
              <a:ext uri="{FF2B5EF4-FFF2-40B4-BE49-F238E27FC236}">
                <a16:creationId xmlns:a16="http://schemas.microsoft.com/office/drawing/2014/main" id="{5B27849C-A8FF-4093-BF65-A714D9F7B923}"/>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E6914DFD-8FB2-45A4-9295-4E58D7E62B17}"/>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12</a:t>
            </a:fld>
            <a:endParaRPr lang="de-DE" altLang="de-DE"/>
          </a:p>
        </p:txBody>
      </p:sp>
      <p:pic>
        <p:nvPicPr>
          <p:cNvPr id="8" name="Grafik 7">
            <a:extLst>
              <a:ext uri="{FF2B5EF4-FFF2-40B4-BE49-F238E27FC236}">
                <a16:creationId xmlns:a16="http://schemas.microsoft.com/office/drawing/2014/main" id="{965055AA-92C4-4BF5-9491-6C4289D6B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530" y="3019989"/>
            <a:ext cx="2857500" cy="2085975"/>
          </a:xfrm>
          <a:prstGeom prst="rect">
            <a:avLst/>
          </a:prstGeom>
        </p:spPr>
      </p:pic>
      <p:sp>
        <p:nvSpPr>
          <p:cNvPr id="10" name="Rechteck 9">
            <a:extLst>
              <a:ext uri="{FF2B5EF4-FFF2-40B4-BE49-F238E27FC236}">
                <a16:creationId xmlns:a16="http://schemas.microsoft.com/office/drawing/2014/main" id="{B800D434-1171-4D82-B56B-C9905056FF77}"/>
              </a:ext>
            </a:extLst>
          </p:cNvPr>
          <p:cNvSpPr/>
          <p:nvPr/>
        </p:nvSpPr>
        <p:spPr>
          <a:xfrm>
            <a:off x="5333625" y="5129027"/>
            <a:ext cx="2581413"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(Gumbs, 2014)</a:t>
            </a:r>
          </a:p>
        </p:txBody>
      </p:sp>
    </p:spTree>
    <p:extLst>
      <p:ext uri="{BB962C8B-B14F-4D97-AF65-F5344CB8AC3E}">
        <p14:creationId xmlns:p14="http://schemas.microsoft.com/office/powerpoint/2010/main" val="31637558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p:txBody>
          <a:bodyPr/>
          <a:lstStyle/>
          <a:p>
            <a:endParaRPr lang="de-DE" dirty="0"/>
          </a:p>
        </p:txBody>
      </p:sp>
      <p:sp>
        <p:nvSpPr>
          <p:cNvPr id="4" name="Foliennummernplatzhalter 3"/>
          <p:cNvSpPr>
            <a:spLocks noGrp="1"/>
          </p:cNvSpPr>
          <p:nvPr>
            <p:ph type="sldNum" sz="quarter" idx="12"/>
          </p:nvPr>
        </p:nvSpPr>
        <p:spPr/>
        <p:txBody>
          <a:bodyPr/>
          <a:lstStyle/>
          <a:p>
            <a:fld id="{71685CFC-DD05-0345-B56F-A58383CFB112}" type="slidenum">
              <a:rPr lang="de-DE" smtClean="0"/>
              <a:t>13</a:t>
            </a:fld>
            <a:endParaRPr lang="de-DE" dirty="0"/>
          </a:p>
        </p:txBody>
      </p:sp>
      <p:pic>
        <p:nvPicPr>
          <p:cNvPr id="5" name="Bild 4"/>
          <p:cNvPicPr>
            <a:picLocks noChangeAspect="1"/>
          </p:cNvPicPr>
          <p:nvPr/>
        </p:nvPicPr>
        <p:blipFill rotWithShape="1">
          <a:blip r:embed="rId3"/>
          <a:srcRect l="6869" r="6107"/>
          <a:stretch/>
        </p:blipFill>
        <p:spPr>
          <a:xfrm>
            <a:off x="0" y="-421481"/>
            <a:ext cx="9252520" cy="6136481"/>
          </a:xfrm>
          <a:prstGeom prst="rect">
            <a:avLst/>
          </a:prstGeom>
        </p:spPr>
      </p:pic>
      <p:sp>
        <p:nvSpPr>
          <p:cNvPr id="6" name="Rechteck 5"/>
          <p:cNvSpPr/>
          <p:nvPr/>
        </p:nvSpPr>
        <p:spPr>
          <a:xfrm>
            <a:off x="-92869" y="1025128"/>
            <a:ext cx="5051730" cy="207416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p:nvPr/>
        </p:nvSpPr>
        <p:spPr>
          <a:xfrm>
            <a:off x="400050" y="1440350"/>
            <a:ext cx="4171950" cy="1338828"/>
          </a:xfrm>
          <a:prstGeom prst="rect">
            <a:avLst/>
          </a:prstGeom>
          <a:noFill/>
        </p:spPr>
        <p:txBody>
          <a:bodyPr wrap="square" rtlCol="0">
            <a:spAutoFit/>
          </a:bodyPr>
          <a:lstStyle/>
          <a:p>
            <a:r>
              <a:rPr lang="en-US" sz="4050" i="1" dirty="0">
                <a:solidFill>
                  <a:schemeClr val="tx1"/>
                </a:solidFill>
              </a:rPr>
              <a:t>Thank you for your attention!</a:t>
            </a:r>
            <a:endParaRPr lang="en-US" sz="4050" dirty="0">
              <a:solidFill>
                <a:schemeClr val="tx1"/>
              </a:solidFill>
            </a:endParaRPr>
          </a:p>
        </p:txBody>
      </p:sp>
      <p:sp>
        <p:nvSpPr>
          <p:cNvPr id="9" name="Rechteck 8"/>
          <p:cNvSpPr/>
          <p:nvPr/>
        </p:nvSpPr>
        <p:spPr>
          <a:xfrm>
            <a:off x="46691" y="5442157"/>
            <a:ext cx="1519968" cy="230832"/>
          </a:xfrm>
          <a:prstGeom prst="rect">
            <a:avLst/>
          </a:prstGeom>
        </p:spPr>
        <p:txBody>
          <a:bodyPr wrap="none">
            <a:spAutoFit/>
          </a:bodyPr>
          <a:lstStyle/>
          <a:p>
            <a:pPr>
              <a:spcAft>
                <a:spcPts val="750"/>
              </a:spcAft>
            </a:pPr>
            <a:r>
              <a:rPr lang="en-GB" sz="900" i="1" dirty="0">
                <a:latin typeface="Calibri" panose="020F0502020204030204" pitchFamily="34" charset="0"/>
                <a:ea typeface="Calibri" panose="020F0502020204030204" pitchFamily="34" charset="0"/>
                <a:cs typeface="Times New Roman" panose="02020603050405020304" pitchFamily="18" charset="0"/>
              </a:rPr>
              <a:t>Figure (Daimler AG, no date)</a:t>
            </a:r>
          </a:p>
        </p:txBody>
      </p:sp>
    </p:spTree>
    <p:extLst>
      <p:ext uri="{BB962C8B-B14F-4D97-AF65-F5344CB8AC3E}">
        <p14:creationId xmlns:p14="http://schemas.microsoft.com/office/powerpoint/2010/main" val="1840221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665F8-6B2F-4C67-B86F-77842EE4DA71}"/>
              </a:ext>
            </a:extLst>
          </p:cNvPr>
          <p:cNvSpPr>
            <a:spLocks noGrp="1"/>
          </p:cNvSpPr>
          <p:nvPr>
            <p:ph type="title"/>
          </p:nvPr>
        </p:nvSpPr>
        <p:spPr/>
        <p:txBody>
          <a:bodyPr/>
          <a:lstStyle/>
          <a:p>
            <a:r>
              <a:rPr lang="de-DE" dirty="0"/>
              <a:t>Reference </a:t>
            </a:r>
            <a:r>
              <a:rPr lang="de-DE" dirty="0" err="1"/>
              <a:t>list</a:t>
            </a:r>
            <a:endParaRPr lang="de-DE" dirty="0"/>
          </a:p>
        </p:txBody>
      </p:sp>
      <p:sp>
        <p:nvSpPr>
          <p:cNvPr id="3" name="Inhaltsplatzhalter 2">
            <a:extLst>
              <a:ext uri="{FF2B5EF4-FFF2-40B4-BE49-F238E27FC236}">
                <a16:creationId xmlns:a16="http://schemas.microsoft.com/office/drawing/2014/main" id="{0BC9C7CE-507A-4A2B-8ACE-A5BE77C3AC39}"/>
              </a:ext>
            </a:extLst>
          </p:cNvPr>
          <p:cNvSpPr>
            <a:spLocks noGrp="1"/>
          </p:cNvSpPr>
          <p:nvPr>
            <p:ph idx="1"/>
          </p:nvPr>
        </p:nvSpPr>
        <p:spPr/>
        <p:txBody>
          <a:bodyPr/>
          <a:lstStyle/>
          <a:p>
            <a:r>
              <a:rPr lang="en-GB" sz="1200" dirty="0"/>
              <a:t>Daimler AG (no date) </a:t>
            </a:r>
            <a:r>
              <a:rPr lang="en-GB" sz="1200" dirty="0" err="1"/>
              <a:t>Effizienz</a:t>
            </a:r>
            <a:r>
              <a:rPr lang="en-GB" sz="1200" dirty="0"/>
              <a:t> – </a:t>
            </a:r>
            <a:r>
              <a:rPr lang="en-GB" sz="1200" dirty="0" err="1"/>
              <a:t>Intelligenter</a:t>
            </a:r>
            <a:r>
              <a:rPr lang="en-GB" sz="1200" dirty="0"/>
              <a:t> in die </a:t>
            </a:r>
            <a:r>
              <a:rPr lang="en-GB" sz="1200" dirty="0" err="1"/>
              <a:t>Zukunft</a:t>
            </a:r>
            <a:r>
              <a:rPr lang="en-GB" sz="1200" dirty="0"/>
              <a:t>. Available at: http://www.mercedes-benz.de/content/germany/mpc/mpc_germany_website/de/home_mpc/passengercars/home/new_cars/models/s-class/x222/facts/efficiency.html (Accessed: 25 December 2017).</a:t>
            </a:r>
          </a:p>
          <a:p>
            <a:endParaRPr lang="en-GB" sz="1200" dirty="0"/>
          </a:p>
          <a:p>
            <a:r>
              <a:rPr lang="de-DE" sz="1200" dirty="0" err="1"/>
              <a:t>Rosu</a:t>
            </a:r>
            <a:r>
              <a:rPr lang="de-DE" sz="1200" dirty="0"/>
              <a:t>, O. (</a:t>
            </a:r>
            <a:r>
              <a:rPr lang="de-DE" sz="1200" dirty="0" err="1"/>
              <a:t>no</a:t>
            </a:r>
            <a:r>
              <a:rPr lang="de-DE" sz="1200" dirty="0"/>
              <a:t> date) 3d </a:t>
            </a:r>
            <a:r>
              <a:rPr lang="de-DE" sz="1200" dirty="0" err="1"/>
              <a:t>people</a:t>
            </a:r>
            <a:r>
              <a:rPr lang="de-DE" sz="1200" dirty="0"/>
              <a:t> - man, </a:t>
            </a:r>
            <a:r>
              <a:rPr lang="de-DE" sz="1200" dirty="0" err="1"/>
              <a:t>person</a:t>
            </a:r>
            <a:r>
              <a:rPr lang="de-DE" sz="1200" dirty="0"/>
              <a:t> and </a:t>
            </a:r>
            <a:r>
              <a:rPr lang="de-DE" sz="1200" dirty="0" err="1"/>
              <a:t>flip</a:t>
            </a:r>
            <a:r>
              <a:rPr lang="de-DE" sz="1200" dirty="0"/>
              <a:t> </a:t>
            </a:r>
            <a:r>
              <a:rPr lang="de-DE" sz="1200" dirty="0" err="1"/>
              <a:t>chart</a:t>
            </a:r>
            <a:r>
              <a:rPr lang="de-DE" sz="1200" dirty="0"/>
              <a:t>. Checklist. </a:t>
            </a:r>
            <a:r>
              <a:rPr lang="de-DE" sz="1200" dirty="0" err="1"/>
              <a:t>Available</a:t>
            </a:r>
            <a:r>
              <a:rPr lang="de-DE" sz="1200" dirty="0"/>
              <a:t> at: </a:t>
            </a:r>
            <a:r>
              <a:rPr lang="de-DE" sz="1200" dirty="0">
                <a:hlinkClick r:id="rId2"/>
              </a:rPr>
              <a:t>https://www.123rf.com/photo_21138631_3d-people--man-person-and-flip-chart-checklist.html</a:t>
            </a:r>
            <a:r>
              <a:rPr lang="de-DE" sz="1200" dirty="0"/>
              <a:t> </a:t>
            </a:r>
            <a:r>
              <a:rPr lang="en-GB" sz="1200" dirty="0"/>
              <a:t>(Accessed: 25 December 2017).</a:t>
            </a:r>
          </a:p>
          <a:p>
            <a:endParaRPr lang="de-DE" sz="1200" dirty="0"/>
          </a:p>
          <a:p>
            <a:r>
              <a:rPr lang="de-DE" sz="1200" dirty="0"/>
              <a:t>Gumbs, Jay. (2014) </a:t>
            </a:r>
            <a:r>
              <a:rPr lang="en-US" sz="1200" dirty="0"/>
              <a:t>5 Challenges Faced by Affiliate</a:t>
            </a:r>
            <a:r>
              <a:rPr lang="de-DE" sz="1200" dirty="0"/>
              <a:t>. Checklist. </a:t>
            </a:r>
            <a:r>
              <a:rPr lang="de-DE" sz="1200" dirty="0" err="1"/>
              <a:t>Available</a:t>
            </a:r>
            <a:r>
              <a:rPr lang="de-DE" sz="1200" dirty="0"/>
              <a:t> at: https://amvsmlm.com/challenges </a:t>
            </a:r>
            <a:r>
              <a:rPr lang="en-GB" sz="1200" dirty="0"/>
              <a:t>(Accessed: 25 December 2017).</a:t>
            </a:r>
          </a:p>
          <a:p>
            <a:endParaRPr lang="en-GB" sz="1200" dirty="0"/>
          </a:p>
          <a:p>
            <a:r>
              <a:rPr lang="de-DE" sz="1200" dirty="0" err="1"/>
              <a:t>OpenCV</a:t>
            </a:r>
            <a:r>
              <a:rPr lang="de-DE" sz="1200" dirty="0"/>
              <a:t> (</a:t>
            </a:r>
            <a:r>
              <a:rPr lang="de-DE" sz="1200" dirty="0" err="1"/>
              <a:t>no</a:t>
            </a:r>
            <a:r>
              <a:rPr lang="de-DE" sz="1200" dirty="0"/>
              <a:t> date) </a:t>
            </a:r>
            <a:r>
              <a:rPr lang="de-DE" sz="1200" dirty="0" err="1"/>
              <a:t>OpenCV</a:t>
            </a:r>
            <a:r>
              <a:rPr lang="de-DE" sz="1200" dirty="0"/>
              <a:t>-Dokumentation - HSV-Farbraum. </a:t>
            </a:r>
            <a:r>
              <a:rPr lang="de-DE" sz="1200" dirty="0" err="1"/>
              <a:t>Available</a:t>
            </a:r>
            <a:r>
              <a:rPr lang="de-DE" sz="1200" dirty="0"/>
              <a:t> at: https://docs.opencv.org/3.1.0/df/d9d/tutorial_py_colorspaces.html. </a:t>
            </a:r>
            <a:r>
              <a:rPr lang="en-GB" sz="1200" dirty="0"/>
              <a:t>(Accessed: 25 December 2017).</a:t>
            </a:r>
          </a:p>
          <a:p>
            <a:endParaRPr lang="en-GB" sz="1200" dirty="0"/>
          </a:p>
          <a:p>
            <a:r>
              <a:rPr lang="de-DE" sz="1200" dirty="0" err="1"/>
              <a:t>Wodicka</a:t>
            </a:r>
            <a:r>
              <a:rPr lang="de-DE" sz="1200" dirty="0"/>
              <a:t>, Erwin (2002) Ausfahrt Schild auf einer Autobahn. </a:t>
            </a:r>
            <a:r>
              <a:rPr lang="de-DE" sz="1200" dirty="0" err="1"/>
              <a:t>Available</a:t>
            </a:r>
            <a:r>
              <a:rPr lang="de-DE" sz="1200" dirty="0"/>
              <a:t> at: https://www.bilderbox.com/image/Ausfahrt-Schild-auf-einer-Autobahn-101129.html. </a:t>
            </a:r>
            <a:r>
              <a:rPr lang="en-GB" sz="1200" dirty="0"/>
              <a:t>(Accessed: 25 December 2017).</a:t>
            </a:r>
          </a:p>
          <a:p>
            <a:r>
              <a:rPr lang="de-DE" sz="1200" dirty="0"/>
              <a:t>Onlinestreet (</a:t>
            </a:r>
            <a:r>
              <a:rPr lang="de-DE" sz="1200" dirty="0" err="1"/>
              <a:t>no</a:t>
            </a:r>
            <a:r>
              <a:rPr lang="de-DE" sz="1200" dirty="0"/>
              <a:t> date) Ortsschild Hamburg. </a:t>
            </a:r>
            <a:r>
              <a:rPr lang="de-DE" sz="1200" dirty="0" err="1"/>
              <a:t>Available</a:t>
            </a:r>
            <a:r>
              <a:rPr lang="de-DE" sz="1200" dirty="0"/>
              <a:t> at: https://onlinestreet.de/strassen/ortsschild/Hamburg.html. </a:t>
            </a:r>
            <a:r>
              <a:rPr lang="en-GB" sz="1200" dirty="0"/>
              <a:t>(Accessed: 25 December 2017).</a:t>
            </a:r>
          </a:p>
          <a:p>
            <a:endParaRPr lang="en-GB" sz="1200" dirty="0"/>
          </a:p>
          <a:p>
            <a:endParaRPr lang="en-GB" sz="1200" dirty="0"/>
          </a:p>
          <a:p>
            <a:endParaRPr lang="en-GB" sz="1200" dirty="0"/>
          </a:p>
          <a:p>
            <a:endParaRPr lang="en-GB" sz="1200" dirty="0"/>
          </a:p>
          <a:p>
            <a:endParaRPr lang="en-GB" sz="1200" dirty="0"/>
          </a:p>
          <a:p>
            <a:endParaRPr lang="de-DE" sz="1200" dirty="0"/>
          </a:p>
          <a:p>
            <a:endParaRPr lang="en-GB" sz="1200" dirty="0"/>
          </a:p>
          <a:p>
            <a:endParaRPr lang="en-GB" sz="1200" dirty="0"/>
          </a:p>
          <a:p>
            <a:endParaRPr lang="en-GB" sz="1200" dirty="0"/>
          </a:p>
          <a:p>
            <a:endParaRPr lang="de-DE" sz="1200" dirty="0"/>
          </a:p>
        </p:txBody>
      </p:sp>
      <p:sp>
        <p:nvSpPr>
          <p:cNvPr id="4" name="Datumsplatzhalter 3">
            <a:extLst>
              <a:ext uri="{FF2B5EF4-FFF2-40B4-BE49-F238E27FC236}">
                <a16:creationId xmlns:a16="http://schemas.microsoft.com/office/drawing/2014/main" id="{63ABF2A1-97A8-43CA-A6A3-99BAE1DC2027}"/>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5FAE542E-0F1E-44A5-8F6F-5C60544C2BB0}"/>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14</a:t>
            </a:fld>
            <a:endParaRPr lang="de-DE" altLang="de-DE"/>
          </a:p>
        </p:txBody>
      </p:sp>
    </p:spTree>
    <p:extLst>
      <p:ext uri="{BB962C8B-B14F-4D97-AF65-F5344CB8AC3E}">
        <p14:creationId xmlns:p14="http://schemas.microsoft.com/office/powerpoint/2010/main" val="262058718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1AAC79-B6CF-485C-A020-C315D3151A57}"/>
              </a:ext>
            </a:extLst>
          </p:cNvPr>
          <p:cNvSpPr>
            <a:spLocks noGrp="1"/>
          </p:cNvSpPr>
          <p:nvPr>
            <p:ph idx="1"/>
          </p:nvPr>
        </p:nvSpPr>
        <p:spPr/>
        <p:txBody>
          <a:bodyPr/>
          <a:lstStyle/>
          <a:p>
            <a:pPr marL="357188" lvl="1" indent="0">
              <a:buNone/>
            </a:pPr>
            <a:r>
              <a:rPr lang="de-DE" dirty="0"/>
              <a:t> Detektionsrate: Wie oft erkennt er das Schild</a:t>
            </a:r>
          </a:p>
          <a:p>
            <a:pPr marL="357188" lvl="1" indent="0">
              <a:buNone/>
            </a:pPr>
            <a:r>
              <a:rPr lang="de-DE" dirty="0"/>
              <a:t> Fehler erster Art: Ein Buchstabe wird falsch erkannt</a:t>
            </a:r>
          </a:p>
          <a:p>
            <a:pPr marL="357188" lvl="1" indent="0">
              <a:buNone/>
            </a:pPr>
            <a:r>
              <a:rPr lang="de-DE" dirty="0"/>
              <a:t> Fehler zweiter Art: Er erkennt das Schild nicht</a:t>
            </a:r>
          </a:p>
          <a:p>
            <a:pPr marL="357188" lvl="1" indent="0">
              <a:buNone/>
            </a:pPr>
            <a:endParaRPr lang="de-DE" dirty="0"/>
          </a:p>
          <a:p>
            <a:pPr marL="357188" lvl="1" indent="0">
              <a:buNone/>
            </a:pPr>
            <a:r>
              <a:rPr lang="de-DE" dirty="0"/>
              <a:t>Fragen:</a:t>
            </a:r>
          </a:p>
          <a:p>
            <a:pPr marL="357188" lvl="1" indent="0">
              <a:buNone/>
            </a:pPr>
            <a:r>
              <a:rPr lang="de-DE" dirty="0"/>
              <a:t>Warum funktioniert die </a:t>
            </a:r>
            <a:r>
              <a:rPr lang="de-DE" dirty="0" err="1"/>
              <a:t>Binarisierung</a:t>
            </a:r>
            <a:r>
              <a:rPr lang="de-DE" dirty="0"/>
              <a:t> mit Otsu bei manchen Schildern besser?</a:t>
            </a:r>
          </a:p>
          <a:p>
            <a:pPr marL="357188" lvl="1" indent="0">
              <a:buNone/>
            </a:pPr>
            <a:r>
              <a:rPr lang="de-DE" dirty="0"/>
              <a:t>-Warum </a:t>
            </a:r>
            <a:r>
              <a:rPr lang="de-DE" dirty="0" err="1"/>
              <a:t>rotation</a:t>
            </a:r>
            <a:r>
              <a:rPr lang="de-DE" dirty="0"/>
              <a:t>?</a:t>
            </a:r>
          </a:p>
          <a:p>
            <a:pPr marL="357188" lvl="1" indent="0">
              <a:buNone/>
            </a:pPr>
            <a:r>
              <a:rPr lang="de-DE" dirty="0"/>
              <a:t>Warum wird die Qualität durch </a:t>
            </a:r>
            <a:r>
              <a:rPr lang="de-DE" dirty="0" err="1"/>
              <a:t>imread</a:t>
            </a:r>
            <a:r>
              <a:rPr lang="de-DE" dirty="0"/>
              <a:t> schlechter </a:t>
            </a:r>
            <a:r>
              <a:rPr lang="de-DE" dirty="0" err="1"/>
              <a:t>obhol</a:t>
            </a:r>
            <a:r>
              <a:rPr lang="de-DE" dirty="0"/>
              <a:t> bei 100%?</a:t>
            </a:r>
          </a:p>
          <a:p>
            <a:pPr lvl="1"/>
            <a:endParaRPr lang="de-DE" dirty="0"/>
          </a:p>
        </p:txBody>
      </p:sp>
      <p:sp>
        <p:nvSpPr>
          <p:cNvPr id="3" name="Titel 2">
            <a:extLst>
              <a:ext uri="{FF2B5EF4-FFF2-40B4-BE49-F238E27FC236}">
                <a16:creationId xmlns:a16="http://schemas.microsoft.com/office/drawing/2014/main" id="{5C14E2EA-89AB-4506-9EDE-DAB1E5F88433}"/>
              </a:ext>
            </a:extLst>
          </p:cNvPr>
          <p:cNvSpPr>
            <a:spLocks noGrp="1"/>
          </p:cNvSpPr>
          <p:nvPr>
            <p:ph type="title"/>
          </p:nvPr>
        </p:nvSpPr>
        <p:spPr/>
        <p:txBody>
          <a:bodyPr/>
          <a:lstStyle/>
          <a:p>
            <a:endParaRPr lang="de-DE" dirty="0"/>
          </a:p>
        </p:txBody>
      </p:sp>
      <p:sp>
        <p:nvSpPr>
          <p:cNvPr id="4" name="Datumsplatzhalter 3">
            <a:extLst>
              <a:ext uri="{FF2B5EF4-FFF2-40B4-BE49-F238E27FC236}">
                <a16:creationId xmlns:a16="http://schemas.microsoft.com/office/drawing/2014/main" id="{5B27849C-A8FF-4093-BF65-A714D9F7B923}"/>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E6914DFD-8FB2-45A4-9295-4E58D7E62B17}"/>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15</a:t>
            </a:fld>
            <a:endParaRPr lang="de-DE" altLang="de-DE"/>
          </a:p>
        </p:txBody>
      </p:sp>
      <p:sp>
        <p:nvSpPr>
          <p:cNvPr id="6" name="Inhaltsplatzhalter 5">
            <a:extLst>
              <a:ext uri="{FF2B5EF4-FFF2-40B4-BE49-F238E27FC236}">
                <a16:creationId xmlns:a16="http://schemas.microsoft.com/office/drawing/2014/main" id="{0FD94DF0-4938-4F56-AF22-4BCBBE7D983C}"/>
              </a:ext>
            </a:extLst>
          </p:cNvPr>
          <p:cNvSpPr>
            <a:spLocks noGrp="1"/>
          </p:cNvSpPr>
          <p:nvPr>
            <p:ph sz="quarter" idx="4294967295"/>
          </p:nvPr>
        </p:nvSpPr>
        <p:spPr>
          <a:xfrm>
            <a:off x="395288" y="1041103"/>
            <a:ext cx="8569325" cy="376237"/>
          </a:xfrm>
        </p:spPr>
        <p:txBody>
          <a:bodyPr/>
          <a:lstStyle/>
          <a:p>
            <a:endParaRPr lang="de-DE" dirty="0"/>
          </a:p>
        </p:txBody>
      </p:sp>
    </p:spTree>
    <p:extLst>
      <p:ext uri="{BB962C8B-B14F-4D97-AF65-F5344CB8AC3E}">
        <p14:creationId xmlns:p14="http://schemas.microsoft.com/office/powerpoint/2010/main" val="21155451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1ECD6-EBD8-40FD-9F52-465ECB8CA173}"/>
              </a:ext>
            </a:extLst>
          </p:cNvPr>
          <p:cNvSpPr>
            <a:spLocks noGrp="1"/>
          </p:cNvSpPr>
          <p:nvPr>
            <p:ph type="title"/>
          </p:nvPr>
        </p:nvSpPr>
        <p:spPr>
          <a:xfrm>
            <a:off x="395288" y="732939"/>
            <a:ext cx="8497192" cy="396369"/>
          </a:xfrm>
        </p:spPr>
        <p:txBody>
          <a:bodyPr/>
          <a:lstStyle/>
          <a:p>
            <a:r>
              <a:rPr lang="en-GB" noProof="0" dirty="0"/>
              <a:t>Contents</a:t>
            </a:r>
          </a:p>
        </p:txBody>
      </p:sp>
      <p:sp>
        <p:nvSpPr>
          <p:cNvPr id="3" name="Inhaltsplatzhalter 2">
            <a:extLst>
              <a:ext uri="{FF2B5EF4-FFF2-40B4-BE49-F238E27FC236}">
                <a16:creationId xmlns:a16="http://schemas.microsoft.com/office/drawing/2014/main" id="{F597666C-329F-42C2-8DB7-55BEF75AEB49}"/>
              </a:ext>
            </a:extLst>
          </p:cNvPr>
          <p:cNvSpPr>
            <a:spLocks noGrp="1"/>
          </p:cNvSpPr>
          <p:nvPr>
            <p:ph idx="1"/>
          </p:nvPr>
        </p:nvSpPr>
        <p:spPr>
          <a:xfrm>
            <a:off x="395288" y="1187906"/>
            <a:ext cx="8816625" cy="4369667"/>
          </a:xfrm>
        </p:spPr>
        <p:txBody>
          <a:bodyPr>
            <a:normAutofit fontScale="92500" lnSpcReduction="10000"/>
          </a:bodyPr>
          <a:lstStyle/>
          <a:p>
            <a:pPr>
              <a:lnSpc>
                <a:spcPct val="200000"/>
              </a:lnSpc>
              <a:spcBef>
                <a:spcPts val="150"/>
              </a:spcBef>
              <a:spcAft>
                <a:spcPts val="150"/>
              </a:spcAft>
              <a:buClrTx/>
              <a:buFont typeface="+mj-lt"/>
              <a:buAutoNum type="arabicPeriod"/>
            </a:pPr>
            <a:r>
              <a:rPr lang="en-GB" sz="2000" noProof="0" dirty="0"/>
              <a:t>Project goals and tasks</a:t>
            </a:r>
          </a:p>
          <a:p>
            <a:pPr>
              <a:lnSpc>
                <a:spcPct val="200000"/>
              </a:lnSpc>
              <a:spcBef>
                <a:spcPts val="150"/>
              </a:spcBef>
              <a:spcAft>
                <a:spcPts val="150"/>
              </a:spcAft>
              <a:buClrTx/>
              <a:buFont typeface="+mj-lt"/>
              <a:buAutoNum type="arabicPeriod"/>
            </a:pPr>
            <a:r>
              <a:rPr lang="en-GB" sz="2000" noProof="0" dirty="0"/>
              <a:t>Image pre-processing</a:t>
            </a:r>
          </a:p>
          <a:p>
            <a:pPr>
              <a:lnSpc>
                <a:spcPct val="200000"/>
              </a:lnSpc>
              <a:spcBef>
                <a:spcPts val="150"/>
              </a:spcBef>
              <a:spcAft>
                <a:spcPts val="150"/>
              </a:spcAft>
              <a:buClrTx/>
              <a:buFont typeface="+mj-lt"/>
              <a:buAutoNum type="arabicPeriod"/>
            </a:pPr>
            <a:r>
              <a:rPr lang="en-GB" sz="2000" noProof="0" dirty="0"/>
              <a:t>Object recognition and classification </a:t>
            </a:r>
          </a:p>
          <a:p>
            <a:pPr>
              <a:lnSpc>
                <a:spcPct val="200000"/>
              </a:lnSpc>
              <a:spcBef>
                <a:spcPts val="150"/>
              </a:spcBef>
              <a:spcAft>
                <a:spcPts val="150"/>
              </a:spcAft>
              <a:buClrTx/>
              <a:buFont typeface="+mj-lt"/>
              <a:buAutoNum type="arabicPeriod"/>
            </a:pPr>
            <a:r>
              <a:rPr lang="en-GB" sz="2000" noProof="0" dirty="0"/>
              <a:t>Letter recognition and classification</a:t>
            </a:r>
          </a:p>
          <a:p>
            <a:pPr>
              <a:lnSpc>
                <a:spcPct val="200000"/>
              </a:lnSpc>
              <a:spcBef>
                <a:spcPts val="150"/>
              </a:spcBef>
              <a:spcAft>
                <a:spcPts val="150"/>
              </a:spcAft>
              <a:buClrTx/>
              <a:buFont typeface="+mj-lt"/>
              <a:buAutoNum type="arabicPeriod"/>
            </a:pPr>
            <a:r>
              <a:rPr lang="en-GB" sz="2000" noProof="0" dirty="0"/>
              <a:t>Results</a:t>
            </a:r>
          </a:p>
          <a:p>
            <a:pPr>
              <a:lnSpc>
                <a:spcPct val="200000"/>
              </a:lnSpc>
              <a:spcBef>
                <a:spcPts val="150"/>
              </a:spcBef>
              <a:spcAft>
                <a:spcPts val="150"/>
              </a:spcAft>
              <a:buClrTx/>
              <a:buFont typeface="+mj-lt"/>
              <a:buAutoNum type="arabicPeriod"/>
            </a:pPr>
            <a:r>
              <a:rPr lang="en-GB" sz="2000" dirty="0"/>
              <a:t>Challenges</a:t>
            </a:r>
            <a:endParaRPr lang="en-GB" sz="2000" noProof="0" dirty="0"/>
          </a:p>
          <a:p>
            <a:pPr>
              <a:lnSpc>
                <a:spcPct val="200000"/>
              </a:lnSpc>
              <a:spcBef>
                <a:spcPts val="150"/>
              </a:spcBef>
              <a:spcAft>
                <a:spcPts val="150"/>
              </a:spcAft>
              <a:buClrTx/>
              <a:buFont typeface="+mj-lt"/>
              <a:buAutoNum type="arabicPeriod"/>
            </a:pPr>
            <a:r>
              <a:rPr lang="en-GB" sz="2000" noProof="0" dirty="0"/>
              <a:t>Discussion</a:t>
            </a:r>
          </a:p>
          <a:p>
            <a:pPr>
              <a:lnSpc>
                <a:spcPct val="250000"/>
              </a:lnSpc>
              <a:spcBef>
                <a:spcPts val="150"/>
              </a:spcBef>
              <a:spcAft>
                <a:spcPts val="150"/>
              </a:spcAft>
              <a:buClrTx/>
              <a:buFont typeface="+mj-lt"/>
              <a:buAutoNum type="arabicPeriod"/>
            </a:pPr>
            <a:endParaRPr lang="en-GB" sz="2000" noProof="0" dirty="0"/>
          </a:p>
          <a:p>
            <a:pPr marL="0" indent="0">
              <a:spcBef>
                <a:spcPts val="75"/>
              </a:spcBef>
              <a:spcAft>
                <a:spcPts val="0"/>
              </a:spcAft>
              <a:buNone/>
            </a:pPr>
            <a:endParaRPr lang="en-GB" sz="1500" noProof="0" dirty="0"/>
          </a:p>
          <a:p>
            <a:pPr marL="0" indent="0">
              <a:spcBef>
                <a:spcPts val="75"/>
              </a:spcBef>
              <a:spcAft>
                <a:spcPts val="0"/>
              </a:spcAft>
              <a:buNone/>
            </a:pPr>
            <a:endParaRPr lang="en-GB" sz="1500" noProof="0" dirty="0"/>
          </a:p>
          <a:p>
            <a:pPr marL="0" indent="0">
              <a:spcBef>
                <a:spcPts val="75"/>
              </a:spcBef>
              <a:spcAft>
                <a:spcPts val="0"/>
              </a:spcAft>
              <a:buNone/>
            </a:pPr>
            <a:endParaRPr lang="en-GB" sz="1500" noProof="0" dirty="0"/>
          </a:p>
          <a:p>
            <a:pPr marL="0" indent="0">
              <a:spcBef>
                <a:spcPts val="75"/>
              </a:spcBef>
              <a:spcAft>
                <a:spcPts val="0"/>
              </a:spcAft>
              <a:buNone/>
            </a:pPr>
            <a:endParaRPr lang="en-GB" sz="1500" noProof="0" dirty="0"/>
          </a:p>
        </p:txBody>
      </p:sp>
      <p:sp>
        <p:nvSpPr>
          <p:cNvPr id="5" name="Foliennummernplatzhalter 4">
            <a:extLst>
              <a:ext uri="{FF2B5EF4-FFF2-40B4-BE49-F238E27FC236}">
                <a16:creationId xmlns:a16="http://schemas.microsoft.com/office/drawing/2014/main" id="{B4A25C61-1F14-4245-A3E0-DFD32EED2DCD}"/>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Grafik 5" descr="Ein Bild, das draußen, Straße, Schild, Gras enthält.&#10;&#10;Mit sehr hoher Zuverlässigkeit generierte Beschreibung">
            <a:extLst>
              <a:ext uri="{FF2B5EF4-FFF2-40B4-BE49-F238E27FC236}">
                <a16:creationId xmlns:a16="http://schemas.microsoft.com/office/drawing/2014/main" id="{EEA4064A-494E-4DD8-B4F9-CF4AE1808A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2663" y="3323313"/>
            <a:ext cx="3100115" cy="20543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Rechteck 9">
            <a:extLst>
              <a:ext uri="{FF2B5EF4-FFF2-40B4-BE49-F238E27FC236}">
                <a16:creationId xmlns:a16="http://schemas.microsoft.com/office/drawing/2014/main" id="{582CED1C-9CCC-43DB-8C26-9BD97E847E16}"/>
              </a:ext>
            </a:extLst>
          </p:cNvPr>
          <p:cNvSpPr/>
          <p:nvPr/>
        </p:nvSpPr>
        <p:spPr>
          <a:xfrm>
            <a:off x="4716016" y="5388813"/>
            <a:ext cx="2581413"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a:t>
            </a:r>
            <a:r>
              <a:rPr lang="en-GB" sz="1200" i="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Wodicka</a:t>
            </a: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2002)</a:t>
            </a:r>
          </a:p>
        </p:txBody>
      </p:sp>
      <p:pic>
        <p:nvPicPr>
          <p:cNvPr id="11" name="Grafik 10" descr="Ein Bild, das Himmel, draußen, Straße, Schild enthält.&#10;&#10;Mit sehr hoher Zuverlässigkeit generierte Beschreibung">
            <a:extLst>
              <a:ext uri="{FF2B5EF4-FFF2-40B4-BE49-F238E27FC236}">
                <a16:creationId xmlns:a16="http://schemas.microsoft.com/office/drawing/2014/main" id="{FF86084A-3F0A-4C32-AD3C-799DE5A825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120" y="1255689"/>
            <a:ext cx="2873896" cy="21554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8389071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017D891-432A-40AB-933D-13D0FF06B9A3}"/>
              </a:ext>
            </a:extLst>
          </p:cNvPr>
          <p:cNvSpPr>
            <a:spLocks noGrp="1"/>
          </p:cNvSpPr>
          <p:nvPr>
            <p:ph idx="1"/>
          </p:nvPr>
        </p:nvSpPr>
        <p:spPr>
          <a:xfrm>
            <a:off x="395287" y="1505480"/>
            <a:ext cx="3466307" cy="3512344"/>
          </a:xfrm>
        </p:spPr>
        <p:txBody>
          <a:bodyPr/>
          <a:lstStyle/>
          <a:p>
            <a:r>
              <a:rPr lang="en-GB" b="1" noProof="0" dirty="0">
                <a:solidFill>
                  <a:srgbClr val="C00000"/>
                </a:solidFill>
              </a:rPr>
              <a:t>„Detection of road signs“</a:t>
            </a:r>
          </a:p>
          <a:p>
            <a:r>
              <a:rPr lang="en-GB" noProof="0" dirty="0"/>
              <a:t>Different types of road signs</a:t>
            </a:r>
          </a:p>
          <a:p>
            <a:endParaRPr lang="en-GB" noProof="0" dirty="0"/>
          </a:p>
        </p:txBody>
      </p:sp>
      <p:sp>
        <p:nvSpPr>
          <p:cNvPr id="3" name="Titel 2">
            <a:extLst>
              <a:ext uri="{FF2B5EF4-FFF2-40B4-BE49-F238E27FC236}">
                <a16:creationId xmlns:a16="http://schemas.microsoft.com/office/drawing/2014/main" id="{3902EAD2-D42A-4FD2-9E30-74DA81BDB1A7}"/>
              </a:ext>
            </a:extLst>
          </p:cNvPr>
          <p:cNvSpPr>
            <a:spLocks noGrp="1"/>
          </p:cNvSpPr>
          <p:nvPr>
            <p:ph type="title"/>
          </p:nvPr>
        </p:nvSpPr>
        <p:spPr>
          <a:xfrm>
            <a:off x="395287" y="620139"/>
            <a:ext cx="8497192" cy="396369"/>
          </a:xfrm>
        </p:spPr>
        <p:txBody>
          <a:bodyPr/>
          <a:lstStyle/>
          <a:p>
            <a:r>
              <a:rPr lang="en-GB" dirty="0"/>
              <a:t>Project goal</a:t>
            </a:r>
            <a:endParaRPr lang="en-GB" noProof="0" dirty="0"/>
          </a:p>
        </p:txBody>
      </p:sp>
      <p:sp>
        <p:nvSpPr>
          <p:cNvPr id="4" name="Datumsplatzhalter 3">
            <a:extLst>
              <a:ext uri="{FF2B5EF4-FFF2-40B4-BE49-F238E27FC236}">
                <a16:creationId xmlns:a16="http://schemas.microsoft.com/office/drawing/2014/main" id="{F0CFB19C-1EF0-4366-B545-91DED4035CBA}"/>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2B8C6EFA-D076-43CD-B131-45A5259BDB62}"/>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3</a:t>
            </a:fld>
            <a:endParaRPr lang="de-DE" altLang="de-DE"/>
          </a:p>
        </p:txBody>
      </p:sp>
      <p:sp>
        <p:nvSpPr>
          <p:cNvPr id="13" name="Textfeld 12">
            <a:extLst>
              <a:ext uri="{FF2B5EF4-FFF2-40B4-BE49-F238E27FC236}">
                <a16:creationId xmlns:a16="http://schemas.microsoft.com/office/drawing/2014/main" id="{A408C9F3-B442-43C3-BDB5-228A9ED4CB42}"/>
              </a:ext>
            </a:extLst>
          </p:cNvPr>
          <p:cNvSpPr txBox="1"/>
          <p:nvPr/>
        </p:nvSpPr>
        <p:spPr>
          <a:xfrm>
            <a:off x="4110302" y="2776281"/>
            <a:ext cx="1543050" cy="369332"/>
          </a:xfrm>
          <a:prstGeom prst="rect">
            <a:avLst/>
          </a:prstGeom>
          <a:noFill/>
        </p:spPr>
        <p:txBody>
          <a:bodyPr wrap="square" rtlCol="0">
            <a:spAutoFit/>
          </a:bodyPr>
          <a:lstStyle/>
          <a:p>
            <a:r>
              <a:rPr lang="de-DE" dirty="0">
                <a:solidFill>
                  <a:schemeClr val="bg2"/>
                </a:solidFill>
              </a:rPr>
              <a:t>„</a:t>
            </a:r>
            <a:r>
              <a:rPr lang="en-GB" dirty="0">
                <a:solidFill>
                  <a:schemeClr val="bg2"/>
                </a:solidFill>
              </a:rPr>
              <a:t>town</a:t>
            </a:r>
            <a:r>
              <a:rPr lang="de-DE" dirty="0">
                <a:solidFill>
                  <a:schemeClr val="bg2"/>
                </a:solidFill>
              </a:rPr>
              <a:t> </a:t>
            </a:r>
            <a:r>
              <a:rPr lang="de-DE" dirty="0" err="1">
                <a:solidFill>
                  <a:schemeClr val="bg2"/>
                </a:solidFill>
              </a:rPr>
              <a:t>sign</a:t>
            </a:r>
            <a:r>
              <a:rPr lang="de-DE" dirty="0">
                <a:solidFill>
                  <a:schemeClr val="bg2"/>
                </a:solidFill>
              </a:rPr>
              <a:t>“</a:t>
            </a:r>
          </a:p>
        </p:txBody>
      </p:sp>
      <p:sp>
        <p:nvSpPr>
          <p:cNvPr id="14" name="Textfeld 13">
            <a:extLst>
              <a:ext uri="{FF2B5EF4-FFF2-40B4-BE49-F238E27FC236}">
                <a16:creationId xmlns:a16="http://schemas.microsoft.com/office/drawing/2014/main" id="{F988B539-27AE-484E-8972-276C75860B06}"/>
              </a:ext>
            </a:extLst>
          </p:cNvPr>
          <p:cNvSpPr txBox="1"/>
          <p:nvPr/>
        </p:nvSpPr>
        <p:spPr>
          <a:xfrm>
            <a:off x="4063018" y="4567679"/>
            <a:ext cx="1570561" cy="369332"/>
          </a:xfrm>
          <a:prstGeom prst="rect">
            <a:avLst/>
          </a:prstGeom>
          <a:noFill/>
        </p:spPr>
        <p:txBody>
          <a:bodyPr wrap="square" rtlCol="0">
            <a:spAutoFit/>
          </a:bodyPr>
          <a:lstStyle/>
          <a:p>
            <a:r>
              <a:rPr lang="de-DE" dirty="0">
                <a:solidFill>
                  <a:schemeClr val="bg2"/>
                </a:solidFill>
              </a:rPr>
              <a:t>„in </a:t>
            </a:r>
            <a:r>
              <a:rPr lang="de-DE" dirty="0" err="1">
                <a:solidFill>
                  <a:schemeClr val="bg2"/>
                </a:solidFill>
              </a:rPr>
              <a:t>town</a:t>
            </a:r>
            <a:r>
              <a:rPr lang="de-DE" dirty="0">
                <a:solidFill>
                  <a:schemeClr val="bg2"/>
                </a:solidFill>
              </a:rPr>
              <a:t> </a:t>
            </a:r>
            <a:r>
              <a:rPr lang="de-DE" dirty="0" err="1">
                <a:solidFill>
                  <a:schemeClr val="bg2"/>
                </a:solidFill>
              </a:rPr>
              <a:t>sign</a:t>
            </a:r>
            <a:r>
              <a:rPr lang="de-DE" dirty="0">
                <a:solidFill>
                  <a:schemeClr val="bg2"/>
                </a:solidFill>
              </a:rPr>
              <a:t>“</a:t>
            </a:r>
          </a:p>
        </p:txBody>
      </p:sp>
      <p:sp>
        <p:nvSpPr>
          <p:cNvPr id="15" name="Textfeld 14">
            <a:extLst>
              <a:ext uri="{FF2B5EF4-FFF2-40B4-BE49-F238E27FC236}">
                <a16:creationId xmlns:a16="http://schemas.microsoft.com/office/drawing/2014/main" id="{6E2D582B-3117-4CC7-BD10-DDEBD1FABF2D}"/>
              </a:ext>
            </a:extLst>
          </p:cNvPr>
          <p:cNvSpPr txBox="1"/>
          <p:nvPr/>
        </p:nvSpPr>
        <p:spPr>
          <a:xfrm>
            <a:off x="6278933" y="4834983"/>
            <a:ext cx="2147755" cy="369332"/>
          </a:xfrm>
          <a:prstGeom prst="rect">
            <a:avLst/>
          </a:prstGeom>
          <a:noFill/>
        </p:spPr>
        <p:txBody>
          <a:bodyPr wrap="square" rtlCol="0">
            <a:spAutoFit/>
          </a:bodyPr>
          <a:lstStyle/>
          <a:p>
            <a:r>
              <a:rPr lang="de-DE" dirty="0">
                <a:solidFill>
                  <a:schemeClr val="bg2"/>
                </a:solidFill>
              </a:rPr>
              <a:t>„</a:t>
            </a:r>
            <a:r>
              <a:rPr lang="de-DE" dirty="0" err="1">
                <a:solidFill>
                  <a:schemeClr val="bg2"/>
                </a:solidFill>
              </a:rPr>
              <a:t>highway</a:t>
            </a:r>
            <a:r>
              <a:rPr lang="de-DE" dirty="0">
                <a:solidFill>
                  <a:schemeClr val="bg2"/>
                </a:solidFill>
              </a:rPr>
              <a:t> </a:t>
            </a:r>
            <a:r>
              <a:rPr lang="de-DE" dirty="0" err="1">
                <a:solidFill>
                  <a:schemeClr val="bg2"/>
                </a:solidFill>
              </a:rPr>
              <a:t>sign</a:t>
            </a:r>
            <a:r>
              <a:rPr lang="de-DE" dirty="0">
                <a:solidFill>
                  <a:schemeClr val="bg2"/>
                </a:solidFill>
              </a:rPr>
              <a:t>“</a:t>
            </a:r>
          </a:p>
        </p:txBody>
      </p:sp>
      <p:sp>
        <p:nvSpPr>
          <p:cNvPr id="16" name="Textfeld 15">
            <a:extLst>
              <a:ext uri="{FF2B5EF4-FFF2-40B4-BE49-F238E27FC236}">
                <a16:creationId xmlns:a16="http://schemas.microsoft.com/office/drawing/2014/main" id="{7C499C58-1567-4371-B845-1C3190798975}"/>
              </a:ext>
            </a:extLst>
          </p:cNvPr>
          <p:cNvSpPr txBox="1"/>
          <p:nvPr/>
        </p:nvSpPr>
        <p:spPr>
          <a:xfrm>
            <a:off x="6496522" y="2650020"/>
            <a:ext cx="1906901" cy="369332"/>
          </a:xfrm>
          <a:prstGeom prst="rect">
            <a:avLst/>
          </a:prstGeom>
          <a:noFill/>
        </p:spPr>
        <p:txBody>
          <a:bodyPr wrap="square" rtlCol="0">
            <a:spAutoFit/>
          </a:bodyPr>
          <a:lstStyle/>
          <a:p>
            <a:r>
              <a:rPr lang="de-DE" dirty="0">
                <a:solidFill>
                  <a:schemeClr val="bg2"/>
                </a:solidFill>
              </a:rPr>
              <a:t>„</a:t>
            </a:r>
            <a:r>
              <a:rPr lang="de-DE" dirty="0" err="1">
                <a:solidFill>
                  <a:schemeClr val="bg2"/>
                </a:solidFill>
              </a:rPr>
              <a:t>arrow</a:t>
            </a:r>
            <a:r>
              <a:rPr lang="de-DE" dirty="0">
                <a:solidFill>
                  <a:schemeClr val="bg2"/>
                </a:solidFill>
              </a:rPr>
              <a:t> </a:t>
            </a:r>
            <a:r>
              <a:rPr lang="de-DE" dirty="0" err="1">
                <a:solidFill>
                  <a:schemeClr val="bg2"/>
                </a:solidFill>
              </a:rPr>
              <a:t>signpost</a:t>
            </a:r>
            <a:r>
              <a:rPr lang="de-DE" dirty="0">
                <a:solidFill>
                  <a:schemeClr val="bg2"/>
                </a:solidFill>
              </a:rPr>
              <a:t>“</a:t>
            </a:r>
          </a:p>
        </p:txBody>
      </p:sp>
      <p:pic>
        <p:nvPicPr>
          <p:cNvPr id="17" name="Grafik 16" descr="Ein Bild, das draußen, Straße, Schild, Gras enthält.&#10;&#10;Mit sehr hoher Zuverlässigkeit generierte Beschreibung">
            <a:extLst>
              <a:ext uri="{FF2B5EF4-FFF2-40B4-BE49-F238E27FC236}">
                <a16:creationId xmlns:a16="http://schemas.microsoft.com/office/drawing/2014/main" id="{94972984-CCCD-45CA-9461-4CF19ED2CBA0}"/>
              </a:ext>
            </a:extLst>
          </p:cNvPr>
          <p:cNvPicPr>
            <a:picLocks noChangeAspect="1"/>
          </p:cNvPicPr>
          <p:nvPr/>
        </p:nvPicPr>
        <p:blipFill rotWithShape="1">
          <a:blip r:embed="rId3">
            <a:extLst>
              <a:ext uri="{28A0092B-C50C-407E-A947-70E740481C1C}">
                <a14:useLocalDpi xmlns:a14="http://schemas.microsoft.com/office/drawing/2010/main" val="0"/>
              </a:ext>
            </a:extLst>
          </a:blip>
          <a:srcRect l="24849" t="19387" r="19281" b="51193"/>
          <a:stretch/>
        </p:blipFill>
        <p:spPr>
          <a:xfrm>
            <a:off x="6013195" y="3623819"/>
            <a:ext cx="2980928" cy="104019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Grafik 8" descr="Ein Bild, das ClipArt enthält.&#10;&#10;Mit hoher Zuverlässigkeit generierte Beschreibung">
            <a:extLst>
              <a:ext uri="{FF2B5EF4-FFF2-40B4-BE49-F238E27FC236}">
                <a16:creationId xmlns:a16="http://schemas.microsoft.com/office/drawing/2014/main" id="{34740485-44ED-481E-BA0D-97D1D32937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439" y="3888632"/>
            <a:ext cx="2522713" cy="633998"/>
          </a:xfrm>
          <a:prstGeom prst="rect">
            <a:avLst/>
          </a:prstGeom>
        </p:spPr>
      </p:pic>
      <p:pic>
        <p:nvPicPr>
          <p:cNvPr id="11" name="Grafik 10" descr="Ein Bild, das Screenshot enthält.&#10;&#10;Mit hoher Zuverlässigkeit generierte Beschreibung">
            <a:extLst>
              <a:ext uri="{FF2B5EF4-FFF2-40B4-BE49-F238E27FC236}">
                <a16:creationId xmlns:a16="http://schemas.microsoft.com/office/drawing/2014/main" id="{E283A569-3D48-4ECB-8B38-C46CFAB877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4330" y="1146007"/>
            <a:ext cx="2227936" cy="1448159"/>
          </a:xfrm>
          <a:prstGeom prst="rect">
            <a:avLst/>
          </a:prstGeom>
        </p:spPr>
      </p:pic>
      <p:sp>
        <p:nvSpPr>
          <p:cNvPr id="25" name="Rechteck 24">
            <a:extLst>
              <a:ext uri="{FF2B5EF4-FFF2-40B4-BE49-F238E27FC236}">
                <a16:creationId xmlns:a16="http://schemas.microsoft.com/office/drawing/2014/main" id="{4D791F53-07FD-40BA-BB94-EBD4F6DD27D1}"/>
              </a:ext>
            </a:extLst>
          </p:cNvPr>
          <p:cNvSpPr/>
          <p:nvPr/>
        </p:nvSpPr>
        <p:spPr>
          <a:xfrm>
            <a:off x="3281293" y="2609784"/>
            <a:ext cx="2581413"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a:t>
            </a:r>
            <a:r>
              <a:rPr lang="en-GB" sz="1200" i="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Onlinestreet</a:t>
            </a: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no date)</a:t>
            </a:r>
          </a:p>
        </p:txBody>
      </p:sp>
      <p:pic>
        <p:nvPicPr>
          <p:cNvPr id="26" name="Grafik 25" descr="Ein Bild, das Himmel, draußen, Straße, Schild enthält.&#10;&#10;Mit sehr hoher Zuverlässigkeit generierte Beschreibung">
            <a:extLst>
              <a:ext uri="{FF2B5EF4-FFF2-40B4-BE49-F238E27FC236}">
                <a16:creationId xmlns:a16="http://schemas.microsoft.com/office/drawing/2014/main" id="{094EBF34-A4A1-471D-95EE-F2E989F390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093" t="18374" r="9384" b="44303"/>
          <a:stretch/>
        </p:blipFill>
        <p:spPr>
          <a:xfrm>
            <a:off x="6019964" y="1485319"/>
            <a:ext cx="2880744" cy="104019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Rechteck 26">
            <a:extLst>
              <a:ext uri="{FF2B5EF4-FFF2-40B4-BE49-F238E27FC236}">
                <a16:creationId xmlns:a16="http://schemas.microsoft.com/office/drawing/2014/main" id="{18AA8C05-1B8D-47FA-8BA5-5517CC0A12D7}"/>
              </a:ext>
            </a:extLst>
          </p:cNvPr>
          <p:cNvSpPr/>
          <p:nvPr/>
        </p:nvSpPr>
        <p:spPr>
          <a:xfrm>
            <a:off x="5533252" y="4650317"/>
            <a:ext cx="2581413"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a:t>
            </a:r>
            <a:r>
              <a:rPr lang="en-GB" sz="1200" i="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Wodicka</a:t>
            </a: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2002)</a:t>
            </a:r>
          </a:p>
        </p:txBody>
      </p:sp>
    </p:spTree>
    <p:extLst>
      <p:ext uri="{BB962C8B-B14F-4D97-AF65-F5344CB8AC3E}">
        <p14:creationId xmlns:p14="http://schemas.microsoft.com/office/powerpoint/2010/main" val="11947617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902EAD2-D42A-4FD2-9E30-74DA81BDB1A7}"/>
              </a:ext>
            </a:extLst>
          </p:cNvPr>
          <p:cNvSpPr>
            <a:spLocks noGrp="1"/>
          </p:cNvSpPr>
          <p:nvPr>
            <p:ph type="title"/>
          </p:nvPr>
        </p:nvSpPr>
        <p:spPr>
          <a:xfrm>
            <a:off x="395474" y="660976"/>
            <a:ext cx="8497192" cy="396369"/>
          </a:xfrm>
        </p:spPr>
        <p:txBody>
          <a:bodyPr/>
          <a:lstStyle/>
          <a:p>
            <a:r>
              <a:rPr lang="en-GB" dirty="0"/>
              <a:t>Project tasks</a:t>
            </a:r>
            <a:endParaRPr lang="en-GB" noProof="0" dirty="0"/>
          </a:p>
        </p:txBody>
      </p:sp>
      <p:sp>
        <p:nvSpPr>
          <p:cNvPr id="4" name="Datumsplatzhalter 3">
            <a:extLst>
              <a:ext uri="{FF2B5EF4-FFF2-40B4-BE49-F238E27FC236}">
                <a16:creationId xmlns:a16="http://schemas.microsoft.com/office/drawing/2014/main" id="{F0CFB19C-1EF0-4366-B545-91DED4035CBA}"/>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2B8C6EFA-D076-43CD-B131-45A5259BDB62}"/>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4</a:t>
            </a:fld>
            <a:endParaRPr lang="de-DE" altLang="de-DE"/>
          </a:p>
        </p:txBody>
      </p:sp>
      <p:graphicFrame>
        <p:nvGraphicFramePr>
          <p:cNvPr id="7" name="Tabelle 6">
            <a:extLst>
              <a:ext uri="{FF2B5EF4-FFF2-40B4-BE49-F238E27FC236}">
                <a16:creationId xmlns:a16="http://schemas.microsoft.com/office/drawing/2014/main" id="{2212F268-49E6-4E53-B1AF-E47592A43A63}"/>
              </a:ext>
            </a:extLst>
          </p:cNvPr>
          <p:cNvGraphicFramePr>
            <a:graphicFrameLocks noGrp="1"/>
          </p:cNvGraphicFramePr>
          <p:nvPr>
            <p:extLst>
              <p:ext uri="{D42A27DB-BD31-4B8C-83A1-F6EECF244321}">
                <p14:modId xmlns:p14="http://schemas.microsoft.com/office/powerpoint/2010/main" val="19006409"/>
              </p:ext>
            </p:extLst>
          </p:nvPr>
        </p:nvGraphicFramePr>
        <p:xfrm>
          <a:off x="323527" y="1358682"/>
          <a:ext cx="8641085" cy="2603082"/>
        </p:xfrm>
        <a:graphic>
          <a:graphicData uri="http://schemas.openxmlformats.org/drawingml/2006/table">
            <a:tbl>
              <a:tblPr firstRow="1" bandRow="1">
                <a:tableStyleId>{21E4AEA4-8DFA-4A89-87EB-49C32662AFE0}</a:tableStyleId>
              </a:tblPr>
              <a:tblGrid>
                <a:gridCol w="4464496">
                  <a:extLst>
                    <a:ext uri="{9D8B030D-6E8A-4147-A177-3AD203B41FA5}">
                      <a16:colId xmlns:a16="http://schemas.microsoft.com/office/drawing/2014/main" val="2541562012"/>
                    </a:ext>
                  </a:extLst>
                </a:gridCol>
                <a:gridCol w="4176589">
                  <a:extLst>
                    <a:ext uri="{9D8B030D-6E8A-4147-A177-3AD203B41FA5}">
                      <a16:colId xmlns:a16="http://schemas.microsoft.com/office/drawing/2014/main" val="69562710"/>
                    </a:ext>
                  </a:extLst>
                </a:gridCol>
              </a:tblGrid>
              <a:tr h="436310">
                <a:tc>
                  <a:txBody>
                    <a:bodyPr/>
                    <a:lstStyle/>
                    <a:p>
                      <a:r>
                        <a:rPr lang="de-DE" dirty="0"/>
                        <a:t>Road </a:t>
                      </a:r>
                      <a:r>
                        <a:rPr lang="de-DE" dirty="0" err="1"/>
                        <a:t>signs</a:t>
                      </a:r>
                      <a:endParaRPr lang="de-DE" dirty="0"/>
                    </a:p>
                  </a:txBody>
                  <a:tcPr>
                    <a:solidFill>
                      <a:schemeClr val="accent1"/>
                    </a:solidFill>
                  </a:tcPr>
                </a:tc>
                <a:tc>
                  <a:txBody>
                    <a:bodyPr/>
                    <a:lstStyle/>
                    <a:p>
                      <a:r>
                        <a:rPr lang="de-DE" dirty="0"/>
                        <a:t>Letters</a:t>
                      </a:r>
                    </a:p>
                  </a:txBody>
                  <a:tcPr>
                    <a:solidFill>
                      <a:schemeClr val="accent1"/>
                    </a:solidFill>
                  </a:tcPr>
                </a:tc>
                <a:extLst>
                  <a:ext uri="{0D108BD9-81ED-4DB2-BD59-A6C34878D82A}">
                    <a16:rowId xmlns:a16="http://schemas.microsoft.com/office/drawing/2014/main" val="823136855"/>
                  </a:ext>
                </a:extLst>
              </a:tr>
              <a:tr h="2166772">
                <a:tc>
                  <a:txBody>
                    <a:bodyPr/>
                    <a:lstStyle/>
                    <a:p>
                      <a:pPr marL="285750" indent="-285750">
                        <a:buFont typeface="Wingdings" panose="05000000000000000000" pitchFamily="2" charset="2"/>
                        <a:buChar char="Ø"/>
                      </a:pPr>
                      <a:r>
                        <a:rPr lang="de-DE" dirty="0" err="1"/>
                        <a:t>Reconize</a:t>
                      </a:r>
                      <a:r>
                        <a:rPr lang="de-DE" dirty="0"/>
                        <a:t> and </a:t>
                      </a:r>
                      <a:r>
                        <a:rPr lang="de-DE" dirty="0" err="1"/>
                        <a:t>extract</a:t>
                      </a:r>
                      <a:r>
                        <a:rPr lang="de-DE" dirty="0"/>
                        <a:t> </a:t>
                      </a:r>
                      <a:r>
                        <a:rPr lang="de-DE" dirty="0" err="1"/>
                        <a:t>road</a:t>
                      </a:r>
                      <a:r>
                        <a:rPr lang="de-DE" dirty="0"/>
                        <a:t> </a:t>
                      </a:r>
                      <a:r>
                        <a:rPr lang="de-DE" dirty="0" err="1"/>
                        <a:t>signs</a:t>
                      </a:r>
                      <a:endParaRPr lang="de-DE" dirty="0"/>
                    </a:p>
                    <a:p>
                      <a:pPr marL="285750" indent="-285750">
                        <a:buFont typeface="Wingdings" panose="05000000000000000000" pitchFamily="2" charset="2"/>
                        <a:buChar char="Ø"/>
                      </a:pPr>
                      <a:r>
                        <a:rPr lang="de-DE" dirty="0" err="1"/>
                        <a:t>Classificate</a:t>
                      </a:r>
                      <a:r>
                        <a:rPr lang="de-DE" dirty="0"/>
                        <a:t> </a:t>
                      </a:r>
                      <a:r>
                        <a:rPr lang="de-DE" dirty="0" err="1"/>
                        <a:t>them</a:t>
                      </a:r>
                      <a:r>
                        <a:rPr lang="de-DE" dirty="0"/>
                        <a:t> </a:t>
                      </a:r>
                      <a:r>
                        <a:rPr lang="de-DE" dirty="0" err="1"/>
                        <a:t>as</a:t>
                      </a:r>
                      <a:endParaRPr lang="de-DE" dirty="0"/>
                    </a:p>
                    <a:p>
                      <a:pPr marL="742950" lvl="1" indent="-285750">
                        <a:buClr>
                          <a:schemeClr val="tx1"/>
                        </a:buClr>
                        <a:buFont typeface="Arial" panose="020B0604020202020204" pitchFamily="34" charset="0"/>
                        <a:buChar char="•"/>
                      </a:pPr>
                      <a:r>
                        <a:rPr lang="de-DE" dirty="0"/>
                        <a:t>In-town </a:t>
                      </a:r>
                      <a:r>
                        <a:rPr lang="de-DE" dirty="0" err="1"/>
                        <a:t>signs</a:t>
                      </a:r>
                      <a:endParaRPr lang="de-DE" dirty="0"/>
                    </a:p>
                    <a:p>
                      <a:pPr marL="742950" lvl="1" indent="-285750">
                        <a:buClr>
                          <a:schemeClr val="tx1"/>
                        </a:buClr>
                        <a:buFont typeface="Arial" panose="020B0604020202020204" pitchFamily="34" charset="0"/>
                        <a:buChar char="•"/>
                      </a:pPr>
                      <a:r>
                        <a:rPr lang="de-DE" dirty="0" err="1"/>
                        <a:t>Signs</a:t>
                      </a:r>
                      <a:r>
                        <a:rPr lang="de-DE" dirty="0"/>
                        <a:t> on a </a:t>
                      </a:r>
                      <a:r>
                        <a:rPr lang="de-DE" dirty="0" err="1"/>
                        <a:t>country</a:t>
                      </a:r>
                      <a:r>
                        <a:rPr lang="de-DE" dirty="0"/>
                        <a:t> </a:t>
                      </a:r>
                      <a:r>
                        <a:rPr lang="de-DE" dirty="0" err="1"/>
                        <a:t>road</a:t>
                      </a:r>
                      <a:endParaRPr lang="de-DE" dirty="0"/>
                    </a:p>
                    <a:p>
                      <a:pPr marL="742950" lvl="1" indent="-285750">
                        <a:buClr>
                          <a:schemeClr val="tx1"/>
                        </a:buClr>
                        <a:buFont typeface="Arial" panose="020B0604020202020204" pitchFamily="34" charset="0"/>
                        <a:buChar char="•"/>
                      </a:pPr>
                      <a:r>
                        <a:rPr lang="de-DE" dirty="0"/>
                        <a:t>Highway </a:t>
                      </a:r>
                      <a:r>
                        <a:rPr lang="de-DE" dirty="0" err="1"/>
                        <a:t>signs</a:t>
                      </a:r>
                      <a:endParaRPr lang="de-DE" dirty="0"/>
                    </a:p>
                    <a:p>
                      <a:endParaRPr lang="de-DE" dirty="0"/>
                    </a:p>
                  </a:txBody>
                  <a:tcPr>
                    <a:solidFill>
                      <a:schemeClr val="tx2">
                        <a:lumMod val="40000"/>
                        <a:lumOff val="60000"/>
                      </a:schemeClr>
                    </a:solidFill>
                  </a:tcPr>
                </a:tc>
                <a:tc>
                  <a:txBody>
                    <a:bodyPr/>
                    <a:lstStyle/>
                    <a:p>
                      <a:pPr marL="285750" indent="-285750">
                        <a:buFont typeface="Wingdings" panose="05000000000000000000" pitchFamily="2" charset="2"/>
                        <a:buChar char="Ø"/>
                      </a:pPr>
                      <a:r>
                        <a:rPr lang="de-DE" dirty="0" err="1"/>
                        <a:t>Recognize</a:t>
                      </a:r>
                      <a:r>
                        <a:rPr lang="de-DE" dirty="0"/>
                        <a:t> and </a:t>
                      </a:r>
                      <a:r>
                        <a:rPr lang="de-DE" dirty="0" err="1"/>
                        <a:t>extract</a:t>
                      </a:r>
                      <a:r>
                        <a:rPr lang="de-DE" dirty="0"/>
                        <a:t> </a:t>
                      </a:r>
                      <a:r>
                        <a:rPr lang="de-DE" dirty="0" err="1"/>
                        <a:t>letters</a:t>
                      </a:r>
                      <a:endParaRPr lang="de-DE" dirty="0"/>
                    </a:p>
                    <a:p>
                      <a:pPr marL="285750" indent="-285750">
                        <a:buFont typeface="Wingdings" panose="05000000000000000000" pitchFamily="2" charset="2"/>
                        <a:buChar char="Ø"/>
                      </a:pPr>
                      <a:r>
                        <a:rPr lang="de-DE" dirty="0" err="1"/>
                        <a:t>Classificate</a:t>
                      </a:r>
                      <a:r>
                        <a:rPr lang="de-DE" dirty="0"/>
                        <a:t> </a:t>
                      </a:r>
                      <a:r>
                        <a:rPr lang="de-DE" dirty="0" err="1"/>
                        <a:t>letters</a:t>
                      </a:r>
                      <a:endParaRPr lang="de-DE" dirty="0"/>
                    </a:p>
                  </a:txBody>
                  <a:tcPr>
                    <a:solidFill>
                      <a:schemeClr val="tx2">
                        <a:lumMod val="40000"/>
                        <a:lumOff val="60000"/>
                      </a:schemeClr>
                    </a:solidFill>
                  </a:tcPr>
                </a:tc>
                <a:extLst>
                  <a:ext uri="{0D108BD9-81ED-4DB2-BD59-A6C34878D82A}">
                    <a16:rowId xmlns:a16="http://schemas.microsoft.com/office/drawing/2014/main" val="3523351501"/>
                  </a:ext>
                </a:extLst>
              </a:tr>
            </a:tbl>
          </a:graphicData>
        </a:graphic>
      </p:graphicFrame>
      <p:sp>
        <p:nvSpPr>
          <p:cNvPr id="8" name="Textfeld 7">
            <a:extLst>
              <a:ext uri="{FF2B5EF4-FFF2-40B4-BE49-F238E27FC236}">
                <a16:creationId xmlns:a16="http://schemas.microsoft.com/office/drawing/2014/main" id="{7BFB598D-C196-4A02-9E91-FF0D285E3664}"/>
              </a:ext>
            </a:extLst>
          </p:cNvPr>
          <p:cNvSpPr txBox="1"/>
          <p:nvPr/>
        </p:nvSpPr>
        <p:spPr>
          <a:xfrm>
            <a:off x="360760" y="4306758"/>
            <a:ext cx="8497192" cy="646331"/>
          </a:xfrm>
          <a:prstGeom prst="rect">
            <a:avLst/>
          </a:prstGeom>
          <a:noFill/>
        </p:spPr>
        <p:txBody>
          <a:bodyPr wrap="square" rtlCol="0">
            <a:spAutoFit/>
          </a:bodyPr>
          <a:lstStyle/>
          <a:p>
            <a:pPr algn="l"/>
            <a:r>
              <a:rPr lang="de-DE" dirty="0">
                <a:solidFill>
                  <a:schemeClr val="tx1"/>
                </a:solidFill>
              </a:rPr>
              <a:t>Optional </a:t>
            </a:r>
            <a:r>
              <a:rPr lang="de-DE" dirty="0" err="1">
                <a:solidFill>
                  <a:schemeClr val="tx1"/>
                </a:solidFill>
              </a:rPr>
              <a:t>goal</a:t>
            </a:r>
            <a:r>
              <a:rPr lang="de-DE" dirty="0">
                <a:solidFill>
                  <a:schemeClr val="tx1"/>
                </a:solidFill>
              </a:rPr>
              <a:t>:</a:t>
            </a:r>
            <a:br>
              <a:rPr lang="de-DE" dirty="0">
                <a:solidFill>
                  <a:schemeClr val="tx1"/>
                </a:solidFill>
              </a:rPr>
            </a:br>
            <a:r>
              <a:rPr lang="en-GB" dirty="0">
                <a:solidFill>
                  <a:schemeClr val="tx1"/>
                </a:solidFill>
              </a:rPr>
              <a:t>Using pictures of road signs in confusing </a:t>
            </a:r>
            <a:r>
              <a:rPr lang="en-GB" dirty="0">
                <a:solidFill>
                  <a:srgbClr val="C00000"/>
                </a:solidFill>
              </a:rPr>
              <a:t>and real traffic situations</a:t>
            </a:r>
            <a:endParaRPr lang="de-DE" dirty="0">
              <a:solidFill>
                <a:srgbClr val="C00000"/>
              </a:solidFill>
            </a:endParaRPr>
          </a:p>
        </p:txBody>
      </p:sp>
      <p:pic>
        <p:nvPicPr>
          <p:cNvPr id="9" name="Grafik 8">
            <a:extLst>
              <a:ext uri="{FF2B5EF4-FFF2-40B4-BE49-F238E27FC236}">
                <a16:creationId xmlns:a16="http://schemas.microsoft.com/office/drawing/2014/main" id="{88D96B4E-2DA9-4E38-A861-2A5E7219272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
                    </a14:imgEffect>
                  </a14:imgLayer>
                </a14:imgProps>
              </a:ext>
            </a:extLst>
          </a:blip>
          <a:stretch>
            <a:fillRect/>
          </a:stretch>
        </p:blipFill>
        <p:spPr>
          <a:xfrm>
            <a:off x="5436096" y="2479620"/>
            <a:ext cx="2478942" cy="1490046"/>
          </a:xfrm>
          <a:prstGeom prst="rect">
            <a:avLst/>
          </a:prstGeom>
          <a:ln>
            <a:noFill/>
          </a:ln>
          <a:effectLst>
            <a:softEdge rad="112500"/>
          </a:effectLst>
        </p:spPr>
      </p:pic>
      <p:pic>
        <p:nvPicPr>
          <p:cNvPr id="10" name="Grafik 9" descr="Ein Bild, das draußen, Schild, Himmel, Straße enthält.&#10;&#10;Mit sehr hoher Zuverlässigkeit generierte Beschreibung">
            <a:extLst>
              <a:ext uri="{FF2B5EF4-FFF2-40B4-BE49-F238E27FC236}">
                <a16:creationId xmlns:a16="http://schemas.microsoft.com/office/drawing/2014/main" id="{56CF6674-125A-4A19-B71D-099D78BBD5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156" t="20306" r="28358" b="62150"/>
          <a:stretch/>
        </p:blipFill>
        <p:spPr>
          <a:xfrm>
            <a:off x="3256199" y="3524413"/>
            <a:ext cx="1437295" cy="455875"/>
          </a:xfrm>
          <a:prstGeom prst="rect">
            <a:avLst/>
          </a:prstGeom>
        </p:spPr>
      </p:pic>
      <p:pic>
        <p:nvPicPr>
          <p:cNvPr id="14" name="Grafik 13">
            <a:extLst>
              <a:ext uri="{FF2B5EF4-FFF2-40B4-BE49-F238E27FC236}">
                <a16:creationId xmlns:a16="http://schemas.microsoft.com/office/drawing/2014/main" id="{8C89D6EC-ECD4-4F6F-907B-73ABEA5339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0213" y="3542423"/>
            <a:ext cx="1395986" cy="350834"/>
          </a:xfrm>
          <a:prstGeom prst="rect">
            <a:avLst/>
          </a:prstGeom>
        </p:spPr>
      </p:pic>
      <p:pic>
        <p:nvPicPr>
          <p:cNvPr id="12" name="Grafik 11" descr="Ein Bild, das Himmel, draußen, Straße, Schild enthält.&#10;&#10;Mit sehr hoher Zuverlässigkeit generierte Beschreibung">
            <a:extLst>
              <a:ext uri="{FF2B5EF4-FFF2-40B4-BE49-F238E27FC236}">
                <a16:creationId xmlns:a16="http://schemas.microsoft.com/office/drawing/2014/main" id="{6FE9190C-10FA-4649-927E-D99FC26FC0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854" t="22864" r="15379" b="49189"/>
          <a:stretch/>
        </p:blipFill>
        <p:spPr>
          <a:xfrm>
            <a:off x="422917" y="3465147"/>
            <a:ext cx="1437296" cy="46515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47859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2EAD624-78CF-4341-A7B4-DCCA1D855FA9}"/>
              </a:ext>
            </a:extLst>
          </p:cNvPr>
          <p:cNvSpPr>
            <a:spLocks noGrp="1"/>
          </p:cNvSpPr>
          <p:nvPr>
            <p:ph idx="1"/>
          </p:nvPr>
        </p:nvSpPr>
        <p:spPr/>
        <p:txBody>
          <a:bodyPr/>
          <a:lstStyle/>
          <a:p>
            <a:pPr>
              <a:buClrTx/>
              <a:buFont typeface="+mj-lt"/>
              <a:buAutoNum type="arabicPeriod"/>
            </a:pPr>
            <a:r>
              <a:rPr lang="en-US" dirty="0"/>
              <a:t>Gray image</a:t>
            </a:r>
          </a:p>
          <a:p>
            <a:pPr>
              <a:buClrTx/>
              <a:buFont typeface="+mj-lt"/>
              <a:buAutoNum type="arabicPeriod"/>
            </a:pPr>
            <a:r>
              <a:rPr lang="en-US" dirty="0"/>
              <a:t>Gaussian filter</a:t>
            </a:r>
          </a:p>
          <a:p>
            <a:pPr>
              <a:buClrTx/>
              <a:buFont typeface="+mj-lt"/>
              <a:buAutoNum type="arabicPeriod"/>
            </a:pPr>
            <a:r>
              <a:rPr lang="en-US" dirty="0"/>
              <a:t>Binarization (adaptive threshold/ Otsu)</a:t>
            </a:r>
          </a:p>
          <a:p>
            <a:pPr>
              <a:buClrTx/>
              <a:buFont typeface="+mj-lt"/>
              <a:buAutoNum type="arabicPeriod"/>
            </a:pPr>
            <a:r>
              <a:rPr lang="en-US" dirty="0"/>
              <a:t>Morphological filter (erosion </a:t>
            </a:r>
            <a:r>
              <a:rPr lang="en-US"/>
              <a:t>and dilation)</a:t>
            </a:r>
            <a:endParaRPr lang="en-US" dirty="0"/>
          </a:p>
        </p:txBody>
      </p:sp>
      <p:sp>
        <p:nvSpPr>
          <p:cNvPr id="3" name="Titel 2">
            <a:extLst>
              <a:ext uri="{FF2B5EF4-FFF2-40B4-BE49-F238E27FC236}">
                <a16:creationId xmlns:a16="http://schemas.microsoft.com/office/drawing/2014/main" id="{309ADD9B-B7CD-45EB-B73D-2086E1A62B59}"/>
              </a:ext>
            </a:extLst>
          </p:cNvPr>
          <p:cNvSpPr>
            <a:spLocks noGrp="1"/>
          </p:cNvSpPr>
          <p:nvPr>
            <p:ph type="title"/>
          </p:nvPr>
        </p:nvSpPr>
        <p:spPr>
          <a:xfrm>
            <a:off x="395288" y="668211"/>
            <a:ext cx="8497192" cy="396369"/>
          </a:xfrm>
        </p:spPr>
        <p:txBody>
          <a:bodyPr/>
          <a:lstStyle/>
          <a:p>
            <a:r>
              <a:rPr lang="en-GB" dirty="0"/>
              <a:t>Image pre-processing</a:t>
            </a:r>
            <a:endParaRPr lang="en-US" dirty="0"/>
          </a:p>
        </p:txBody>
      </p:sp>
      <p:sp>
        <p:nvSpPr>
          <p:cNvPr id="4" name="Datumsplatzhalter 3">
            <a:extLst>
              <a:ext uri="{FF2B5EF4-FFF2-40B4-BE49-F238E27FC236}">
                <a16:creationId xmlns:a16="http://schemas.microsoft.com/office/drawing/2014/main" id="{4E27F63B-BBE4-43CB-8554-F9D68C505166}"/>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61003E54-A36F-4488-9D1D-3043B10D5077}"/>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5</a:t>
            </a:fld>
            <a:endParaRPr lang="de-DE" altLang="de-DE"/>
          </a:p>
        </p:txBody>
      </p:sp>
      <p:pic>
        <p:nvPicPr>
          <p:cNvPr id="6" name="Grafik 5">
            <a:extLst>
              <a:ext uri="{FF2B5EF4-FFF2-40B4-BE49-F238E27FC236}">
                <a16:creationId xmlns:a16="http://schemas.microsoft.com/office/drawing/2014/main" id="{24FF4131-6172-4345-AE91-1E8E02DB7EC7}"/>
              </a:ext>
            </a:extLst>
          </p:cNvPr>
          <p:cNvPicPr>
            <a:picLocks noChangeAspect="1"/>
          </p:cNvPicPr>
          <p:nvPr/>
        </p:nvPicPr>
        <p:blipFill>
          <a:blip r:embed="rId3"/>
          <a:stretch>
            <a:fillRect/>
          </a:stretch>
        </p:blipFill>
        <p:spPr>
          <a:xfrm>
            <a:off x="436283" y="3369838"/>
            <a:ext cx="8091531" cy="1872208"/>
          </a:xfrm>
          <a:prstGeom prst="rect">
            <a:avLst/>
          </a:prstGeom>
        </p:spPr>
      </p:pic>
    </p:spTree>
    <p:extLst>
      <p:ext uri="{BB962C8B-B14F-4D97-AF65-F5344CB8AC3E}">
        <p14:creationId xmlns:p14="http://schemas.microsoft.com/office/powerpoint/2010/main" val="222285886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B11CDE9-A379-4450-B37A-767B6EE3C4E3}"/>
              </a:ext>
            </a:extLst>
          </p:cNvPr>
          <p:cNvSpPr>
            <a:spLocks noGrp="1"/>
          </p:cNvSpPr>
          <p:nvPr>
            <p:ph idx="1"/>
          </p:nvPr>
        </p:nvSpPr>
        <p:spPr>
          <a:xfrm>
            <a:off x="395288" y="1505480"/>
            <a:ext cx="7816850" cy="3512344"/>
          </a:xfrm>
        </p:spPr>
        <p:txBody>
          <a:bodyPr/>
          <a:lstStyle/>
          <a:p>
            <a:r>
              <a:rPr lang="en-US" dirty="0"/>
              <a:t> Recognition of the road signs		define </a:t>
            </a:r>
            <a:r>
              <a:rPr lang="en-US" dirty="0">
                <a:solidFill>
                  <a:srgbClr val="C00000"/>
                </a:solidFill>
              </a:rPr>
              <a:t>characteristics:</a:t>
            </a:r>
          </a:p>
          <a:p>
            <a:pPr marL="0" indent="0">
              <a:buNone/>
            </a:pPr>
            <a:endParaRPr lang="en-US" dirty="0">
              <a:solidFill>
                <a:srgbClr val="C00000"/>
              </a:solidFill>
            </a:endParaRPr>
          </a:p>
          <a:p>
            <a:pPr marL="0" indent="0">
              <a:buNone/>
            </a:pPr>
            <a:endParaRPr lang="en-US" dirty="0">
              <a:solidFill>
                <a:srgbClr val="C00000"/>
              </a:solidFill>
            </a:endParaRPr>
          </a:p>
          <a:p>
            <a:pPr marL="0" indent="0">
              <a:buNone/>
            </a:pPr>
            <a:endParaRPr lang="en-US" dirty="0">
              <a:solidFill>
                <a:srgbClr val="C00000"/>
              </a:solidFill>
            </a:endParaRPr>
          </a:p>
          <a:p>
            <a:pPr marL="0" indent="0">
              <a:buNone/>
            </a:pPr>
            <a:endParaRPr lang="en-US" dirty="0">
              <a:solidFill>
                <a:srgbClr val="C00000"/>
              </a:solidFill>
            </a:endParaRPr>
          </a:p>
        </p:txBody>
      </p:sp>
      <p:sp>
        <p:nvSpPr>
          <p:cNvPr id="3" name="Titel 2">
            <a:extLst>
              <a:ext uri="{FF2B5EF4-FFF2-40B4-BE49-F238E27FC236}">
                <a16:creationId xmlns:a16="http://schemas.microsoft.com/office/drawing/2014/main" id="{E273CEE4-5ACC-46E8-904D-2BD33D52FEB9}"/>
              </a:ext>
            </a:extLst>
          </p:cNvPr>
          <p:cNvSpPr>
            <a:spLocks noGrp="1"/>
          </p:cNvSpPr>
          <p:nvPr>
            <p:ph type="title"/>
          </p:nvPr>
        </p:nvSpPr>
        <p:spPr/>
        <p:txBody>
          <a:bodyPr/>
          <a:lstStyle/>
          <a:p>
            <a:r>
              <a:rPr lang="en-GB" dirty="0"/>
              <a:t>Object recognition and extraction </a:t>
            </a:r>
            <a:br>
              <a:rPr lang="en-GB" dirty="0"/>
            </a:br>
            <a:endParaRPr lang="en-US" dirty="0"/>
          </a:p>
        </p:txBody>
      </p:sp>
      <p:sp>
        <p:nvSpPr>
          <p:cNvPr id="4" name="Datumsplatzhalter 3">
            <a:extLst>
              <a:ext uri="{FF2B5EF4-FFF2-40B4-BE49-F238E27FC236}">
                <a16:creationId xmlns:a16="http://schemas.microsoft.com/office/drawing/2014/main" id="{12179A6C-68A4-49FC-A39D-729A8F0BC889}"/>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8C70FAAE-176D-4FC9-8A6A-B61AACE43D6B}"/>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6</a:t>
            </a:fld>
            <a:endParaRPr lang="de-DE" altLang="de-DE"/>
          </a:p>
        </p:txBody>
      </p:sp>
      <p:sp>
        <p:nvSpPr>
          <p:cNvPr id="7" name="Pfeil: nach rechts 6">
            <a:extLst>
              <a:ext uri="{FF2B5EF4-FFF2-40B4-BE49-F238E27FC236}">
                <a16:creationId xmlns:a16="http://schemas.microsoft.com/office/drawing/2014/main" id="{9CB13E01-3D99-4228-8045-B3A091D81FF1}"/>
              </a:ext>
            </a:extLst>
          </p:cNvPr>
          <p:cNvSpPr/>
          <p:nvPr/>
        </p:nvSpPr>
        <p:spPr bwMode="auto">
          <a:xfrm>
            <a:off x="4139952" y="1562613"/>
            <a:ext cx="648072" cy="288032"/>
          </a:xfrm>
          <a:prstGeom prst="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mc:AlternateContent xmlns:mc="http://schemas.openxmlformats.org/markup-compatibility/2006" xmlns:a14="http://schemas.microsoft.com/office/drawing/2010/main">
        <mc:Choice Requires="a14">
          <p:graphicFrame>
            <p:nvGraphicFramePr>
              <p:cNvPr id="10" name="Tabelle 9">
                <a:extLst>
                  <a:ext uri="{FF2B5EF4-FFF2-40B4-BE49-F238E27FC236}">
                    <a16:creationId xmlns:a16="http://schemas.microsoft.com/office/drawing/2014/main" id="{5F4B49EC-A7BD-468A-9335-F78D40B476F8}"/>
                  </a:ext>
                </a:extLst>
              </p:cNvPr>
              <p:cNvGraphicFramePr>
                <a:graphicFrameLocks noGrp="1"/>
              </p:cNvGraphicFramePr>
              <p:nvPr>
                <p:extLst>
                  <p:ext uri="{D42A27DB-BD31-4B8C-83A1-F6EECF244321}">
                    <p14:modId xmlns:p14="http://schemas.microsoft.com/office/powerpoint/2010/main" val="389315919"/>
                  </p:ext>
                </p:extLst>
              </p:nvPr>
            </p:nvGraphicFramePr>
            <p:xfrm>
              <a:off x="532534" y="2137420"/>
              <a:ext cx="8209158" cy="3051122"/>
            </p:xfrm>
            <a:graphic>
              <a:graphicData uri="http://schemas.openxmlformats.org/drawingml/2006/table">
                <a:tbl>
                  <a:tblPr firstRow="1" bandRow="1">
                    <a:tableStyleId>{21E4AEA4-8DFA-4A89-87EB-49C32662AFE0}</a:tableStyleId>
                  </a:tblPr>
                  <a:tblGrid>
                    <a:gridCol w="2736386">
                      <a:extLst>
                        <a:ext uri="{9D8B030D-6E8A-4147-A177-3AD203B41FA5}">
                          <a16:colId xmlns:a16="http://schemas.microsoft.com/office/drawing/2014/main" val="3708239049"/>
                        </a:ext>
                      </a:extLst>
                    </a:gridCol>
                    <a:gridCol w="2736386">
                      <a:extLst>
                        <a:ext uri="{9D8B030D-6E8A-4147-A177-3AD203B41FA5}">
                          <a16:colId xmlns:a16="http://schemas.microsoft.com/office/drawing/2014/main" val="4029105572"/>
                        </a:ext>
                      </a:extLst>
                    </a:gridCol>
                    <a:gridCol w="2736386">
                      <a:extLst>
                        <a:ext uri="{9D8B030D-6E8A-4147-A177-3AD203B41FA5}">
                          <a16:colId xmlns:a16="http://schemas.microsoft.com/office/drawing/2014/main" val="4191204925"/>
                        </a:ext>
                      </a:extLst>
                    </a:gridCol>
                  </a:tblGrid>
                  <a:tr h="2240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Form factor</a:t>
                          </a:r>
                        </a:p>
                        <a:p>
                          <a:endParaRPr lang="en-US" dirty="0"/>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Letters in the road sign</a:t>
                          </a:r>
                          <a:endParaRPr lang="en-US" b="0" dirty="0"/>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Size</a:t>
                          </a:r>
                        </a:p>
                        <a:p>
                          <a:pPr algn="ctr"/>
                          <a:endParaRPr lang="en-US" dirty="0"/>
                        </a:p>
                      </a:txBody>
                      <a:tcPr>
                        <a:solidFill>
                          <a:schemeClr val="accent1"/>
                        </a:solidFill>
                      </a:tcPr>
                    </a:tc>
                    <a:extLst>
                      <a:ext uri="{0D108BD9-81ED-4DB2-BD59-A6C34878D82A}">
                        <a16:rowId xmlns:a16="http://schemas.microsoft.com/office/drawing/2014/main" val="1900701479"/>
                      </a:ext>
                    </a:extLst>
                  </a:tr>
                  <a:tr h="2411042">
                    <a:tc>
                      <a:txBody>
                        <a:bodyPr/>
                        <a:lstStyle/>
                        <a:p>
                          <a:pPr/>
                          <a14:m>
                            <m:oMathPara xmlns:m="http://schemas.openxmlformats.org/officeDocument/2006/math">
                              <m:oMathParaPr>
                                <m:jc m:val="centerGroup"/>
                              </m:oMathParaPr>
                              <m:oMath xmlns:m="http://schemas.openxmlformats.org/officeDocument/2006/math">
                                <m:r>
                                  <a:rPr lang="de-DE" sz="1600" kern="1200" smtClean="0">
                                    <a:effectLst/>
                                    <a:latin typeface="Cambria Math" panose="02040503050406030204" pitchFamily="18" charset="0"/>
                                  </a:rPr>
                                  <m:t>𝒇𝒐𝒓𝒎</m:t>
                                </m:r>
                                <m:r>
                                  <a:rPr lang="de-DE" sz="1600" kern="1200" smtClean="0">
                                    <a:effectLst/>
                                    <a:latin typeface="Cambria Math" panose="02040503050406030204" pitchFamily="18" charset="0"/>
                                  </a:rPr>
                                  <m:t> </m:t>
                                </m:r>
                                <m:r>
                                  <a:rPr lang="de-DE" sz="1600" kern="1200" smtClean="0">
                                    <a:effectLst/>
                                    <a:latin typeface="Cambria Math" panose="02040503050406030204" pitchFamily="18" charset="0"/>
                                  </a:rPr>
                                  <m:t>𝒇𝒂𝒄𝒕𝒐𝒓</m:t>
                                </m:r>
                                <m:r>
                                  <a:rPr lang="de-DE" sz="1600" kern="1200" smtClean="0">
                                    <a:effectLst/>
                                    <a:latin typeface="Cambria Math" panose="02040503050406030204" pitchFamily="18" charset="0"/>
                                  </a:rPr>
                                  <m:t>=</m:t>
                                </m:r>
                                <m:f>
                                  <m:fPr>
                                    <m:ctrlPr>
                                      <a:rPr lang="de-DE" sz="1600" i="1" kern="1200">
                                        <a:effectLst/>
                                        <a:latin typeface="Cambria Math" panose="02040503050406030204" pitchFamily="18" charset="0"/>
                                      </a:rPr>
                                    </m:ctrlPr>
                                  </m:fPr>
                                  <m:num>
                                    <m:r>
                                      <a:rPr lang="de-DE" sz="1600" kern="1200">
                                        <a:effectLst/>
                                        <a:latin typeface="Cambria Math" panose="02040503050406030204" pitchFamily="18" charset="0"/>
                                      </a:rPr>
                                      <m:t>𝟒</m:t>
                                    </m:r>
                                    <m:r>
                                      <a:rPr lang="de-DE" sz="1600" kern="1200">
                                        <a:effectLst/>
                                        <a:latin typeface="Cambria Math" panose="02040503050406030204" pitchFamily="18" charset="0"/>
                                      </a:rPr>
                                      <m:t>𝝅</m:t>
                                    </m:r>
                                    <m:r>
                                      <a:rPr lang="de-DE" sz="1600" kern="1200">
                                        <a:effectLst/>
                                        <a:latin typeface="Cambria Math" panose="02040503050406030204" pitchFamily="18" charset="0"/>
                                      </a:rPr>
                                      <m:t>𝑨</m:t>
                                    </m:r>
                                  </m:num>
                                  <m:den>
                                    <m:sSup>
                                      <m:sSupPr>
                                        <m:ctrlPr>
                                          <a:rPr lang="de-DE" sz="1600" i="1" kern="1200">
                                            <a:effectLst/>
                                            <a:latin typeface="Cambria Math" panose="02040503050406030204" pitchFamily="18" charset="0"/>
                                          </a:rPr>
                                        </m:ctrlPr>
                                      </m:sSupPr>
                                      <m:e>
                                        <m:r>
                                          <a:rPr lang="de-DE" sz="1600" kern="1200">
                                            <a:effectLst/>
                                            <a:latin typeface="Cambria Math" panose="02040503050406030204" pitchFamily="18" charset="0"/>
                                          </a:rPr>
                                          <m:t>𝑳</m:t>
                                        </m:r>
                                      </m:e>
                                      <m:sup>
                                        <m:r>
                                          <a:rPr lang="de-DE" sz="1600" kern="1200">
                                            <a:effectLst/>
                                            <a:latin typeface="Cambria Math" panose="02040503050406030204" pitchFamily="18" charset="0"/>
                                          </a:rPr>
                                          <m:t>𝟐</m:t>
                                        </m:r>
                                      </m:sup>
                                    </m:sSup>
                                  </m:den>
                                </m:f>
                              </m:oMath>
                            </m:oMathPara>
                          </a14:m>
                          <a:endParaRPr lang="en-US" dirty="0"/>
                        </a:p>
                      </a:txBody>
                      <a:tcPr>
                        <a:solidFill>
                          <a:schemeClr val="tx2">
                            <a:lumMod val="40000"/>
                            <a:lumOff val="60000"/>
                          </a:schemeClr>
                        </a:solidFill>
                      </a:tcPr>
                    </a:tc>
                    <a:tc>
                      <a:txBody>
                        <a:bodyPr/>
                        <a:lstStyle/>
                        <a:p>
                          <a:pPr marL="285750" indent="-285750">
                            <a:buFont typeface="Arial" panose="020B0604020202020204" pitchFamily="34" charset="0"/>
                            <a:buChar char="•"/>
                          </a:pPr>
                          <a:r>
                            <a:rPr lang="en-US" dirty="0"/>
                            <a:t>OpenCV: </a:t>
                          </a:r>
                          <a:br>
                            <a:rPr lang="en-US" dirty="0"/>
                          </a:br>
                          <a:r>
                            <a:rPr lang="en-US" dirty="0"/>
                            <a:t>contours hierarchy</a:t>
                          </a:r>
                        </a:p>
                        <a:p>
                          <a:pPr marL="285750" indent="-285750">
                            <a:buFont typeface="Arial" panose="020B0604020202020204" pitchFamily="34" charset="0"/>
                            <a:buChar char="•"/>
                          </a:pPr>
                          <a:r>
                            <a:rPr lang="en-US" dirty="0"/>
                            <a:t>Count </a:t>
                          </a:r>
                          <a:r>
                            <a:rPr lang="en-US" dirty="0" err="1"/>
                            <a:t>childs</a:t>
                          </a:r>
                          <a:r>
                            <a:rPr lang="en-US" dirty="0"/>
                            <a:t> (=letters) inside of the road sign</a:t>
                          </a:r>
                        </a:p>
                        <a:p>
                          <a:pPr marL="285750" indent="-285750">
                            <a:buFont typeface="Arial" panose="020B0604020202020204" pitchFamily="34" charset="0"/>
                            <a:buChar char="•"/>
                          </a:pPr>
                          <a:r>
                            <a:rPr lang="en-US" dirty="0"/>
                            <a:t>Condition: &gt;3 letters</a:t>
                          </a:r>
                        </a:p>
                      </a:txBody>
                      <a:tcPr>
                        <a:solidFill>
                          <a:schemeClr val="tx2">
                            <a:lumMod val="40000"/>
                            <a:lumOff val="60000"/>
                          </a:schemeClr>
                        </a:solidFill>
                      </a:tcPr>
                    </a:tc>
                    <a:tc>
                      <a:txBody>
                        <a:bodyPr/>
                        <a:lstStyle/>
                        <a:p>
                          <a:pPr marL="285750" indent="-285750">
                            <a:buFontTx/>
                            <a:buChar char="-"/>
                          </a:pPr>
                          <a:r>
                            <a:rPr lang="en-US" dirty="0"/>
                            <a:t>Minimum size: 10% of the image </a:t>
                          </a:r>
                        </a:p>
                        <a:p>
                          <a:pPr marL="285750" indent="-285750">
                            <a:buFontTx/>
                            <a:buChar char="-"/>
                          </a:pPr>
                          <a:r>
                            <a:rPr lang="en-US" dirty="0"/>
                            <a:t>Maximum size: 90% of the image</a:t>
                          </a:r>
                        </a:p>
                      </a:txBody>
                      <a:tcPr>
                        <a:solidFill>
                          <a:schemeClr val="tx2">
                            <a:lumMod val="40000"/>
                            <a:lumOff val="60000"/>
                          </a:schemeClr>
                        </a:solidFill>
                      </a:tcPr>
                    </a:tc>
                    <a:extLst>
                      <a:ext uri="{0D108BD9-81ED-4DB2-BD59-A6C34878D82A}">
                        <a16:rowId xmlns:a16="http://schemas.microsoft.com/office/drawing/2014/main" val="917633662"/>
                      </a:ext>
                    </a:extLst>
                  </a:tr>
                </a:tbl>
              </a:graphicData>
            </a:graphic>
          </p:graphicFrame>
        </mc:Choice>
        <mc:Fallback xmlns="">
          <p:graphicFrame>
            <p:nvGraphicFramePr>
              <p:cNvPr id="10" name="Tabelle 9">
                <a:extLst>
                  <a:ext uri="{FF2B5EF4-FFF2-40B4-BE49-F238E27FC236}">
                    <a16:creationId xmlns:a16="http://schemas.microsoft.com/office/drawing/2014/main" id="{5F4B49EC-A7BD-468A-9335-F78D40B476F8}"/>
                  </a:ext>
                </a:extLst>
              </p:cNvPr>
              <p:cNvGraphicFramePr>
                <a:graphicFrameLocks noGrp="1"/>
              </p:cNvGraphicFramePr>
              <p:nvPr>
                <p:extLst>
                  <p:ext uri="{D42A27DB-BD31-4B8C-83A1-F6EECF244321}">
                    <p14:modId xmlns:p14="http://schemas.microsoft.com/office/powerpoint/2010/main" val="389315919"/>
                  </p:ext>
                </p:extLst>
              </p:nvPr>
            </p:nvGraphicFramePr>
            <p:xfrm>
              <a:off x="532534" y="2137420"/>
              <a:ext cx="8209158" cy="3051122"/>
            </p:xfrm>
            <a:graphic>
              <a:graphicData uri="http://schemas.openxmlformats.org/drawingml/2006/table">
                <a:tbl>
                  <a:tblPr firstRow="1" bandRow="1">
                    <a:tableStyleId>{21E4AEA4-8DFA-4A89-87EB-49C32662AFE0}</a:tableStyleId>
                  </a:tblPr>
                  <a:tblGrid>
                    <a:gridCol w="2736386">
                      <a:extLst>
                        <a:ext uri="{9D8B030D-6E8A-4147-A177-3AD203B41FA5}">
                          <a16:colId xmlns:a16="http://schemas.microsoft.com/office/drawing/2014/main" val="3708239049"/>
                        </a:ext>
                      </a:extLst>
                    </a:gridCol>
                    <a:gridCol w="2736386">
                      <a:extLst>
                        <a:ext uri="{9D8B030D-6E8A-4147-A177-3AD203B41FA5}">
                          <a16:colId xmlns:a16="http://schemas.microsoft.com/office/drawing/2014/main" val="4029105572"/>
                        </a:ext>
                      </a:extLst>
                    </a:gridCol>
                    <a:gridCol w="2736386">
                      <a:extLst>
                        <a:ext uri="{9D8B030D-6E8A-4147-A177-3AD203B41FA5}">
                          <a16:colId xmlns:a16="http://schemas.microsoft.com/office/drawing/2014/main" val="4191204925"/>
                        </a:ext>
                      </a:extLst>
                    </a:gridCol>
                  </a:tblGrid>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Form factor</a:t>
                          </a:r>
                        </a:p>
                        <a:p>
                          <a:endParaRPr lang="en-US" dirty="0"/>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Letters in the road sign</a:t>
                          </a:r>
                          <a:endParaRPr lang="en-US" b="0" dirty="0"/>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Size</a:t>
                          </a:r>
                        </a:p>
                        <a:p>
                          <a:pPr algn="ctr"/>
                          <a:endParaRPr lang="en-US" dirty="0"/>
                        </a:p>
                      </a:txBody>
                      <a:tcPr>
                        <a:solidFill>
                          <a:schemeClr val="accent1"/>
                        </a:solidFill>
                      </a:tcPr>
                    </a:tc>
                    <a:extLst>
                      <a:ext uri="{0D108BD9-81ED-4DB2-BD59-A6C34878D82A}">
                        <a16:rowId xmlns:a16="http://schemas.microsoft.com/office/drawing/2014/main" val="1900701479"/>
                      </a:ext>
                    </a:extLst>
                  </a:tr>
                  <a:tr h="2411042">
                    <a:tc>
                      <a:txBody>
                        <a:bodyPr/>
                        <a:lstStyle/>
                        <a:p>
                          <a:endParaRPr lang="de-DE"/>
                        </a:p>
                      </a:txBody>
                      <a:tcPr>
                        <a:blipFill>
                          <a:blip r:embed="rId3"/>
                          <a:stretch>
                            <a:fillRect l="-223" t="-27708" r="-201114" b="-504"/>
                          </a:stretch>
                        </a:blipFill>
                      </a:tcPr>
                    </a:tc>
                    <a:tc>
                      <a:txBody>
                        <a:bodyPr/>
                        <a:lstStyle/>
                        <a:p>
                          <a:pPr marL="285750" indent="-285750">
                            <a:buFont typeface="Arial" panose="020B0604020202020204" pitchFamily="34" charset="0"/>
                            <a:buChar char="•"/>
                          </a:pPr>
                          <a:r>
                            <a:rPr lang="en-US" dirty="0"/>
                            <a:t>OpenCV: </a:t>
                          </a:r>
                          <a:br>
                            <a:rPr lang="en-US" dirty="0"/>
                          </a:br>
                          <a:r>
                            <a:rPr lang="en-US" dirty="0"/>
                            <a:t>contours hierarchy</a:t>
                          </a:r>
                        </a:p>
                        <a:p>
                          <a:pPr marL="285750" indent="-285750">
                            <a:buFont typeface="Arial" panose="020B0604020202020204" pitchFamily="34" charset="0"/>
                            <a:buChar char="•"/>
                          </a:pPr>
                          <a:r>
                            <a:rPr lang="en-US" dirty="0"/>
                            <a:t>Count </a:t>
                          </a:r>
                          <a:r>
                            <a:rPr lang="en-US" dirty="0" err="1"/>
                            <a:t>childs</a:t>
                          </a:r>
                          <a:r>
                            <a:rPr lang="en-US" dirty="0"/>
                            <a:t> (=letters) inside of the road sign</a:t>
                          </a:r>
                        </a:p>
                        <a:p>
                          <a:pPr marL="285750" indent="-285750">
                            <a:buFont typeface="Arial" panose="020B0604020202020204" pitchFamily="34" charset="0"/>
                            <a:buChar char="•"/>
                          </a:pPr>
                          <a:r>
                            <a:rPr lang="en-US" dirty="0"/>
                            <a:t>Condition: &gt;3 letters</a:t>
                          </a:r>
                        </a:p>
                      </a:txBody>
                      <a:tcPr>
                        <a:solidFill>
                          <a:schemeClr val="tx2">
                            <a:lumMod val="40000"/>
                            <a:lumOff val="60000"/>
                          </a:schemeClr>
                        </a:solidFill>
                      </a:tcPr>
                    </a:tc>
                    <a:tc>
                      <a:txBody>
                        <a:bodyPr/>
                        <a:lstStyle/>
                        <a:p>
                          <a:pPr marL="285750" indent="-285750">
                            <a:buFontTx/>
                            <a:buChar char="-"/>
                          </a:pPr>
                          <a:r>
                            <a:rPr lang="en-US" dirty="0"/>
                            <a:t>Minimum size: 10% of the image </a:t>
                          </a:r>
                        </a:p>
                        <a:p>
                          <a:pPr marL="285750" indent="-285750">
                            <a:buFontTx/>
                            <a:buChar char="-"/>
                          </a:pPr>
                          <a:r>
                            <a:rPr lang="en-US" dirty="0"/>
                            <a:t>Maximum size: 90% of the image</a:t>
                          </a:r>
                        </a:p>
                      </a:txBody>
                      <a:tcPr>
                        <a:solidFill>
                          <a:schemeClr val="tx2">
                            <a:lumMod val="40000"/>
                            <a:lumOff val="60000"/>
                          </a:schemeClr>
                        </a:solidFill>
                      </a:tcPr>
                    </a:tc>
                    <a:extLst>
                      <a:ext uri="{0D108BD9-81ED-4DB2-BD59-A6C34878D82A}">
                        <a16:rowId xmlns:a16="http://schemas.microsoft.com/office/drawing/2014/main" val="917633662"/>
                      </a:ext>
                    </a:extLst>
                  </a:tr>
                </a:tbl>
              </a:graphicData>
            </a:graphic>
          </p:graphicFrame>
        </mc:Fallback>
      </mc:AlternateContent>
      <p:pic>
        <p:nvPicPr>
          <p:cNvPr id="13" name="Grafik 12">
            <a:extLst>
              <a:ext uri="{FF2B5EF4-FFF2-40B4-BE49-F238E27FC236}">
                <a16:creationId xmlns:a16="http://schemas.microsoft.com/office/drawing/2014/main" id="{46BA5F62-27BB-4250-97B5-2F8B43DFE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862" y="3449876"/>
            <a:ext cx="1839938" cy="1196425"/>
          </a:xfrm>
          <a:prstGeom prst="rect">
            <a:avLst/>
          </a:prstGeom>
          <a:ln>
            <a:noFill/>
          </a:ln>
          <a:effectLst>
            <a:outerShdw blurRad="190500" algn="tl" rotWithShape="0">
              <a:srgbClr val="000000">
                <a:alpha val="70000"/>
              </a:srgbClr>
            </a:outerShdw>
          </a:effectLst>
        </p:spPr>
      </p:pic>
      <p:sp>
        <p:nvSpPr>
          <p:cNvPr id="14" name="Textfeld 13">
            <a:extLst>
              <a:ext uri="{FF2B5EF4-FFF2-40B4-BE49-F238E27FC236}">
                <a16:creationId xmlns:a16="http://schemas.microsoft.com/office/drawing/2014/main" id="{1E932401-2EC1-437E-92DD-9162FE47DF78}"/>
              </a:ext>
            </a:extLst>
          </p:cNvPr>
          <p:cNvSpPr txBox="1"/>
          <p:nvPr/>
        </p:nvSpPr>
        <p:spPr>
          <a:xfrm>
            <a:off x="596011" y="4724109"/>
            <a:ext cx="2671314" cy="369332"/>
          </a:xfrm>
          <a:prstGeom prst="rect">
            <a:avLst/>
          </a:prstGeom>
          <a:noFill/>
        </p:spPr>
        <p:txBody>
          <a:bodyPr wrap="square" rtlCol="0">
            <a:spAutoFit/>
          </a:bodyPr>
          <a:lstStyle/>
          <a:p>
            <a:r>
              <a:rPr lang="en-US" dirty="0">
                <a:solidFill>
                  <a:schemeClr val="tx1"/>
                </a:solidFill>
                <a:latin typeface="+mn-lt"/>
              </a:rPr>
              <a:t>0.6 &lt; form factor &lt;0.8</a:t>
            </a:r>
          </a:p>
        </p:txBody>
      </p:sp>
    </p:spTree>
    <p:extLst>
      <p:ext uri="{BB962C8B-B14F-4D97-AF65-F5344CB8AC3E}">
        <p14:creationId xmlns:p14="http://schemas.microsoft.com/office/powerpoint/2010/main" val="8458096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43B4694-6EC5-4F44-BC89-899893BAA481}"/>
              </a:ext>
            </a:extLst>
          </p:cNvPr>
          <p:cNvSpPr>
            <a:spLocks noGrp="1"/>
          </p:cNvSpPr>
          <p:nvPr>
            <p:ph idx="1"/>
          </p:nvPr>
        </p:nvSpPr>
        <p:spPr/>
        <p:txBody>
          <a:bodyPr/>
          <a:lstStyle/>
          <a:p>
            <a:pPr marL="457200" lvl="1" indent="0">
              <a:buClr>
                <a:schemeClr val="tx1"/>
              </a:buClr>
              <a:buNone/>
            </a:pPr>
            <a:endParaRPr lang="en-US" dirty="0"/>
          </a:p>
          <a:p>
            <a:pPr marL="457200" lvl="1" indent="0">
              <a:buClr>
                <a:schemeClr val="tx1"/>
              </a:buClr>
              <a:buNone/>
            </a:pPr>
            <a:endParaRPr lang="en-US" dirty="0"/>
          </a:p>
          <a:p>
            <a:r>
              <a:rPr lang="en-US" dirty="0"/>
              <a:t>Classification as </a:t>
            </a:r>
            <a:r>
              <a:rPr lang="de-DE" dirty="0">
                <a:solidFill>
                  <a:srgbClr val="C00000"/>
                </a:solidFill>
              </a:rPr>
              <a:t>in-town</a:t>
            </a:r>
            <a:r>
              <a:rPr lang="de-DE" dirty="0"/>
              <a:t> </a:t>
            </a:r>
            <a:r>
              <a:rPr lang="de-DE" dirty="0" err="1"/>
              <a:t>sign</a:t>
            </a:r>
            <a:r>
              <a:rPr lang="de-DE" dirty="0"/>
              <a:t>, </a:t>
            </a:r>
            <a:r>
              <a:rPr lang="de-DE" dirty="0" err="1"/>
              <a:t>sign</a:t>
            </a:r>
            <a:r>
              <a:rPr lang="de-DE" dirty="0"/>
              <a:t> on a </a:t>
            </a:r>
            <a:r>
              <a:rPr lang="de-DE" dirty="0" err="1">
                <a:solidFill>
                  <a:srgbClr val="C00000"/>
                </a:solidFill>
              </a:rPr>
              <a:t>country</a:t>
            </a:r>
            <a:r>
              <a:rPr lang="de-DE" dirty="0">
                <a:solidFill>
                  <a:srgbClr val="C00000"/>
                </a:solidFill>
              </a:rPr>
              <a:t> </a:t>
            </a:r>
            <a:r>
              <a:rPr lang="de-DE" dirty="0" err="1">
                <a:solidFill>
                  <a:srgbClr val="C00000"/>
                </a:solidFill>
              </a:rPr>
              <a:t>road</a:t>
            </a:r>
            <a:r>
              <a:rPr lang="de-DE" dirty="0"/>
              <a:t> </a:t>
            </a:r>
            <a:r>
              <a:rPr lang="de-DE" dirty="0" err="1"/>
              <a:t>or</a:t>
            </a:r>
            <a:r>
              <a:rPr lang="de-DE" dirty="0"/>
              <a:t> </a:t>
            </a:r>
            <a:r>
              <a:rPr lang="de-DE" dirty="0" err="1">
                <a:solidFill>
                  <a:srgbClr val="C00000"/>
                </a:solidFill>
              </a:rPr>
              <a:t>motorway</a:t>
            </a:r>
            <a:r>
              <a:rPr lang="de-DE" dirty="0"/>
              <a:t> </a:t>
            </a:r>
            <a:r>
              <a:rPr lang="de-DE" dirty="0" err="1"/>
              <a:t>sign</a:t>
            </a:r>
            <a:endParaRPr lang="de-DE" dirty="0"/>
          </a:p>
          <a:p>
            <a:r>
              <a:rPr lang="en-US" dirty="0"/>
              <a:t>Solution: evaluate the color in the </a:t>
            </a:r>
            <a:r>
              <a:rPr lang="en-US" dirty="0">
                <a:solidFill>
                  <a:srgbClr val="C00000"/>
                </a:solidFill>
              </a:rPr>
              <a:t>HSL</a:t>
            </a:r>
            <a:r>
              <a:rPr lang="en-US" dirty="0"/>
              <a:t> color space</a:t>
            </a:r>
          </a:p>
          <a:p>
            <a:r>
              <a:rPr lang="en-US" dirty="0"/>
              <a:t>Example: </a:t>
            </a:r>
          </a:p>
          <a:p>
            <a:pPr lvl="1">
              <a:buFont typeface="Arial" panose="020B0604020202020204" pitchFamily="34" charset="0"/>
              <a:buChar char="•"/>
            </a:pPr>
            <a:r>
              <a:rPr lang="en-US" dirty="0"/>
              <a:t>Evaluating for blue color shares</a:t>
            </a:r>
          </a:p>
          <a:p>
            <a:pPr lvl="1">
              <a:buFont typeface="Arial" panose="020B0604020202020204" pitchFamily="34" charset="0"/>
              <a:buChar char="•"/>
            </a:pPr>
            <a:r>
              <a:rPr lang="en-US" dirty="0"/>
              <a:t>White pixels: true → </a:t>
            </a:r>
            <a:r>
              <a:rPr lang="en-US" dirty="0">
                <a:solidFill>
                  <a:srgbClr val="C00000"/>
                </a:solidFill>
              </a:rPr>
              <a:t>Count</a:t>
            </a:r>
            <a:endParaRPr lang="en-US" dirty="0"/>
          </a:p>
          <a:p>
            <a:pPr lvl="1">
              <a:buFont typeface="Arial" panose="020B0604020202020204" pitchFamily="34" charset="0"/>
              <a:buChar char="•"/>
            </a:pPr>
            <a:r>
              <a:rPr lang="en-US" dirty="0">
                <a:solidFill>
                  <a:srgbClr val="C00000"/>
                </a:solidFill>
              </a:rPr>
              <a:t>Max</a:t>
            </a:r>
            <a:r>
              <a:rPr lang="en-US" dirty="0"/>
              <a:t>(white, yellow, blue)</a:t>
            </a:r>
          </a:p>
        </p:txBody>
      </p:sp>
      <p:sp>
        <p:nvSpPr>
          <p:cNvPr id="3" name="Titel 2">
            <a:extLst>
              <a:ext uri="{FF2B5EF4-FFF2-40B4-BE49-F238E27FC236}">
                <a16:creationId xmlns:a16="http://schemas.microsoft.com/office/drawing/2014/main" id="{AA8CA814-DED1-4929-9936-3BC8A97AA041}"/>
              </a:ext>
            </a:extLst>
          </p:cNvPr>
          <p:cNvSpPr>
            <a:spLocks noGrp="1"/>
          </p:cNvSpPr>
          <p:nvPr>
            <p:ph type="title"/>
          </p:nvPr>
        </p:nvSpPr>
        <p:spPr/>
        <p:txBody>
          <a:bodyPr/>
          <a:lstStyle/>
          <a:p>
            <a:r>
              <a:rPr lang="en-US" dirty="0"/>
              <a:t>Object classification</a:t>
            </a:r>
          </a:p>
        </p:txBody>
      </p:sp>
      <p:sp>
        <p:nvSpPr>
          <p:cNvPr id="4" name="Datumsplatzhalter 3">
            <a:extLst>
              <a:ext uri="{FF2B5EF4-FFF2-40B4-BE49-F238E27FC236}">
                <a16:creationId xmlns:a16="http://schemas.microsoft.com/office/drawing/2014/main" id="{5490392A-129A-4CCB-9A30-7AF1CEB1CBC5}"/>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5219918B-0245-4581-84EC-D73AB49EEC22}"/>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7</a:t>
            </a:fld>
            <a:endParaRPr lang="de-DE" altLang="de-DE"/>
          </a:p>
        </p:txBody>
      </p:sp>
      <p:pic>
        <p:nvPicPr>
          <p:cNvPr id="9" name="Grafik 8">
            <a:extLst>
              <a:ext uri="{FF2B5EF4-FFF2-40B4-BE49-F238E27FC236}">
                <a16:creationId xmlns:a16="http://schemas.microsoft.com/office/drawing/2014/main" id="{4EEAF414-7064-4D12-9471-02C0247D60F6}"/>
              </a:ext>
            </a:extLst>
          </p:cNvPr>
          <p:cNvPicPr/>
          <p:nvPr/>
        </p:nvPicPr>
        <p:blipFill rotWithShape="1">
          <a:blip r:embed="rId3">
            <a:extLst>
              <a:ext uri="{28A0092B-C50C-407E-A947-70E740481C1C}">
                <a14:useLocalDpi xmlns:a14="http://schemas.microsoft.com/office/drawing/2010/main" val="0"/>
              </a:ext>
            </a:extLst>
          </a:blip>
          <a:srcRect r="35555" b="15703"/>
          <a:stretch/>
        </p:blipFill>
        <p:spPr bwMode="auto">
          <a:xfrm>
            <a:off x="5152788" y="3537942"/>
            <a:ext cx="2762250" cy="97155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grpSp>
        <p:nvGrpSpPr>
          <p:cNvPr id="20" name="Gruppieren 19">
            <a:extLst>
              <a:ext uri="{FF2B5EF4-FFF2-40B4-BE49-F238E27FC236}">
                <a16:creationId xmlns:a16="http://schemas.microsoft.com/office/drawing/2014/main" id="{355FD45A-05C3-4E30-825F-C27019263A6A}"/>
              </a:ext>
            </a:extLst>
          </p:cNvPr>
          <p:cNvGrpSpPr/>
          <p:nvPr/>
        </p:nvGrpSpPr>
        <p:grpSpPr>
          <a:xfrm>
            <a:off x="1115615" y="1417340"/>
            <a:ext cx="6362869" cy="671578"/>
            <a:chOff x="368811" y="2114496"/>
            <a:chExt cx="4319190" cy="455875"/>
          </a:xfrm>
        </p:grpSpPr>
        <p:pic>
          <p:nvPicPr>
            <p:cNvPr id="17" name="Grafik 16" descr="Ein Bild, das draußen, Schild, Himmel, Straße enthält.&#10;&#10;Mit sehr hoher Zuverlässigkeit generierte Beschreibung">
              <a:extLst>
                <a:ext uri="{FF2B5EF4-FFF2-40B4-BE49-F238E27FC236}">
                  <a16:creationId xmlns:a16="http://schemas.microsoft.com/office/drawing/2014/main" id="{1F4981EB-08AF-477A-AB26-909EA7ACDA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156" t="20306" r="28358" b="62150"/>
            <a:stretch/>
          </p:blipFill>
          <p:spPr>
            <a:xfrm>
              <a:off x="3250706" y="2114496"/>
              <a:ext cx="1437295" cy="455875"/>
            </a:xfrm>
            <a:prstGeom prst="rect">
              <a:avLst/>
            </a:prstGeom>
          </p:spPr>
        </p:pic>
        <p:pic>
          <p:nvPicPr>
            <p:cNvPr id="18" name="Grafik 17" descr="Ein Bild, das Gras, draußen, Schild, Himmel enthält.&#10;&#10;Mit sehr hoher Zuverlässigkeit generierte Beschreibung">
              <a:extLst>
                <a:ext uri="{FF2B5EF4-FFF2-40B4-BE49-F238E27FC236}">
                  <a16:creationId xmlns:a16="http://schemas.microsoft.com/office/drawing/2014/main" id="{BAED24D1-00B3-48ED-868B-B23009B2CA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981" t="33296" r="24744" b="38542"/>
            <a:stretch/>
          </p:blipFill>
          <p:spPr>
            <a:xfrm>
              <a:off x="368811" y="2124822"/>
              <a:ext cx="1202567" cy="428504"/>
            </a:xfrm>
            <a:prstGeom prst="rect">
              <a:avLst/>
            </a:prstGeom>
          </p:spPr>
        </p:pic>
        <p:pic>
          <p:nvPicPr>
            <p:cNvPr id="19" name="Grafik 18">
              <a:extLst>
                <a:ext uri="{FF2B5EF4-FFF2-40B4-BE49-F238E27FC236}">
                  <a16:creationId xmlns:a16="http://schemas.microsoft.com/office/drawing/2014/main" id="{645858B4-60BD-47CC-958E-A93F2C47DD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491" y="2138507"/>
              <a:ext cx="1705041" cy="428504"/>
            </a:xfrm>
            <a:prstGeom prst="rect">
              <a:avLst/>
            </a:prstGeom>
          </p:spPr>
        </p:pic>
      </p:grpSp>
      <p:sp>
        <p:nvSpPr>
          <p:cNvPr id="21" name="Rechteck 20">
            <a:extLst>
              <a:ext uri="{FF2B5EF4-FFF2-40B4-BE49-F238E27FC236}">
                <a16:creationId xmlns:a16="http://schemas.microsoft.com/office/drawing/2014/main" id="{188F32CF-6506-41A6-9F84-BA63214DA318}"/>
              </a:ext>
            </a:extLst>
          </p:cNvPr>
          <p:cNvSpPr/>
          <p:nvPr/>
        </p:nvSpPr>
        <p:spPr>
          <a:xfrm>
            <a:off x="4576172" y="4595888"/>
            <a:ext cx="2581413"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(OpenCV, no date)</a:t>
            </a:r>
          </a:p>
        </p:txBody>
      </p:sp>
    </p:spTree>
    <p:extLst>
      <p:ext uri="{BB962C8B-B14F-4D97-AF65-F5344CB8AC3E}">
        <p14:creationId xmlns:p14="http://schemas.microsoft.com/office/powerpoint/2010/main" val="17113969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68F2632-630C-402A-B2C5-96550D31BA1D}"/>
              </a:ext>
            </a:extLst>
          </p:cNvPr>
          <p:cNvSpPr>
            <a:spLocks noGrp="1"/>
          </p:cNvSpPr>
          <p:nvPr>
            <p:ph idx="1"/>
          </p:nvPr>
        </p:nvSpPr>
        <p:spPr/>
        <p:txBody>
          <a:bodyPr/>
          <a:lstStyle/>
          <a:p>
            <a:r>
              <a:rPr lang="en-US" dirty="0">
                <a:solidFill>
                  <a:srgbClr val="C00000"/>
                </a:solidFill>
              </a:rPr>
              <a:t>Database</a:t>
            </a:r>
            <a:r>
              <a:rPr lang="en-US" dirty="0"/>
              <a:t> with all chars/letters is needed</a:t>
            </a:r>
          </a:p>
        </p:txBody>
      </p:sp>
      <p:sp>
        <p:nvSpPr>
          <p:cNvPr id="3" name="Titel 2">
            <a:extLst>
              <a:ext uri="{FF2B5EF4-FFF2-40B4-BE49-F238E27FC236}">
                <a16:creationId xmlns:a16="http://schemas.microsoft.com/office/drawing/2014/main" id="{76F3DBE7-7A37-4B6C-84BD-7808EA181998}"/>
              </a:ext>
            </a:extLst>
          </p:cNvPr>
          <p:cNvSpPr>
            <a:spLocks noGrp="1"/>
          </p:cNvSpPr>
          <p:nvPr>
            <p:ph type="title"/>
          </p:nvPr>
        </p:nvSpPr>
        <p:spPr/>
        <p:txBody>
          <a:bodyPr/>
          <a:lstStyle/>
          <a:p>
            <a:r>
              <a:rPr lang="en-GB" dirty="0"/>
              <a:t>Letter recognition</a:t>
            </a:r>
            <a:br>
              <a:rPr lang="en-GB" dirty="0"/>
            </a:br>
            <a:endParaRPr lang="en-US" dirty="0"/>
          </a:p>
        </p:txBody>
      </p:sp>
      <p:sp>
        <p:nvSpPr>
          <p:cNvPr id="4" name="Datumsplatzhalter 3">
            <a:extLst>
              <a:ext uri="{FF2B5EF4-FFF2-40B4-BE49-F238E27FC236}">
                <a16:creationId xmlns:a16="http://schemas.microsoft.com/office/drawing/2014/main" id="{229BF9BD-1D67-4BBD-AE93-2CF638B5BA2D}"/>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D7161637-40CE-4AD3-B185-D99147C56DCF}"/>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8</a:t>
            </a:fld>
            <a:endParaRPr lang="de-DE" altLang="de-DE"/>
          </a:p>
        </p:txBody>
      </p:sp>
      <p:sp>
        <p:nvSpPr>
          <p:cNvPr id="6" name="Inhaltsplatzhalter 5">
            <a:extLst>
              <a:ext uri="{FF2B5EF4-FFF2-40B4-BE49-F238E27FC236}">
                <a16:creationId xmlns:a16="http://schemas.microsoft.com/office/drawing/2014/main" id="{16B1EF69-2D38-4D44-A4CC-3F746817C5FF}"/>
              </a:ext>
            </a:extLst>
          </p:cNvPr>
          <p:cNvSpPr>
            <a:spLocks noGrp="1"/>
          </p:cNvSpPr>
          <p:nvPr>
            <p:ph sz="quarter" idx="4294967295"/>
          </p:nvPr>
        </p:nvSpPr>
        <p:spPr>
          <a:xfrm>
            <a:off x="395536" y="1185119"/>
            <a:ext cx="8569325" cy="376237"/>
          </a:xfrm>
        </p:spPr>
        <p:txBody>
          <a:bodyPr/>
          <a:lstStyle/>
          <a:p>
            <a:r>
              <a:rPr lang="en-US" dirty="0"/>
              <a:t>Template</a:t>
            </a:r>
          </a:p>
        </p:txBody>
      </p:sp>
      <p:pic>
        <p:nvPicPr>
          <p:cNvPr id="8" name="Grafik 7">
            <a:extLst>
              <a:ext uri="{FF2B5EF4-FFF2-40B4-BE49-F238E27FC236}">
                <a16:creationId xmlns:a16="http://schemas.microsoft.com/office/drawing/2014/main" id="{BA3EF0FE-282B-40C2-8C2F-0EDFF3528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214" y="2876689"/>
            <a:ext cx="743054" cy="1247949"/>
          </a:xfrm>
          <a:prstGeom prst="rect">
            <a:avLst/>
          </a:prstGeom>
        </p:spPr>
      </p:pic>
      <p:pic>
        <p:nvPicPr>
          <p:cNvPr id="9" name="Grafik 8">
            <a:extLst>
              <a:ext uri="{FF2B5EF4-FFF2-40B4-BE49-F238E27FC236}">
                <a16:creationId xmlns:a16="http://schemas.microsoft.com/office/drawing/2014/main" id="{C09B5FBD-D502-4C97-9993-C109DFDFDF0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98555" y="3855819"/>
            <a:ext cx="701675" cy="659130"/>
          </a:xfrm>
          <a:prstGeom prst="rect">
            <a:avLst/>
          </a:prstGeom>
          <a:noFill/>
          <a:ln>
            <a:noFill/>
          </a:ln>
        </p:spPr>
      </p:pic>
      <p:pic>
        <p:nvPicPr>
          <p:cNvPr id="11" name="Grafik 10">
            <a:extLst>
              <a:ext uri="{FF2B5EF4-FFF2-40B4-BE49-F238E27FC236}">
                <a16:creationId xmlns:a16="http://schemas.microsoft.com/office/drawing/2014/main" id="{BFBB33ED-9333-4578-A75C-3193EFD6CA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341" y="2146698"/>
            <a:ext cx="2070738" cy="691459"/>
          </a:xfrm>
          <a:prstGeom prst="rect">
            <a:avLst/>
          </a:prstGeom>
        </p:spPr>
      </p:pic>
      <p:sp>
        <p:nvSpPr>
          <p:cNvPr id="14" name="Pfeil: nach rechts 13">
            <a:extLst>
              <a:ext uri="{FF2B5EF4-FFF2-40B4-BE49-F238E27FC236}">
                <a16:creationId xmlns:a16="http://schemas.microsoft.com/office/drawing/2014/main" id="{5D6B391B-3D88-4E21-BCED-8A184697010A}"/>
              </a:ext>
            </a:extLst>
          </p:cNvPr>
          <p:cNvSpPr/>
          <p:nvPr/>
        </p:nvSpPr>
        <p:spPr bwMode="auto">
          <a:xfrm>
            <a:off x="2701664" y="2983396"/>
            <a:ext cx="1152128" cy="216024"/>
          </a:xfrm>
          <a:prstGeom prst="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5" name="Pfeil: nach rechts 14">
            <a:extLst>
              <a:ext uri="{FF2B5EF4-FFF2-40B4-BE49-F238E27FC236}">
                <a16:creationId xmlns:a16="http://schemas.microsoft.com/office/drawing/2014/main" id="{C5C475D8-C58A-4561-9F99-870373259039}"/>
              </a:ext>
            </a:extLst>
          </p:cNvPr>
          <p:cNvSpPr/>
          <p:nvPr/>
        </p:nvSpPr>
        <p:spPr bwMode="auto">
          <a:xfrm>
            <a:off x="5247936" y="3909259"/>
            <a:ext cx="1152128" cy="216024"/>
          </a:xfrm>
          <a:prstGeom prst="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6" name="Textfeld 15">
            <a:extLst>
              <a:ext uri="{FF2B5EF4-FFF2-40B4-BE49-F238E27FC236}">
                <a16:creationId xmlns:a16="http://schemas.microsoft.com/office/drawing/2014/main" id="{AA379ECB-9ABB-4069-87C7-A667F6B5B9D9}"/>
              </a:ext>
            </a:extLst>
          </p:cNvPr>
          <p:cNvSpPr txBox="1"/>
          <p:nvPr/>
        </p:nvSpPr>
        <p:spPr>
          <a:xfrm>
            <a:off x="458341" y="2989163"/>
            <a:ext cx="1928733" cy="646331"/>
          </a:xfrm>
          <a:prstGeom prst="rect">
            <a:avLst/>
          </a:prstGeom>
          <a:noFill/>
        </p:spPr>
        <p:txBody>
          <a:bodyPr wrap="none" rtlCol="0">
            <a:spAutoFit/>
          </a:bodyPr>
          <a:lstStyle/>
          <a:p>
            <a:pPr algn="l"/>
            <a:r>
              <a:rPr lang="en-US" dirty="0">
                <a:solidFill>
                  <a:schemeClr val="tx1"/>
                </a:solidFill>
              </a:rPr>
              <a:t>Online road sign </a:t>
            </a:r>
            <a:br>
              <a:rPr lang="en-US" dirty="0">
                <a:solidFill>
                  <a:schemeClr val="tx1"/>
                </a:solidFill>
              </a:rPr>
            </a:br>
            <a:r>
              <a:rPr lang="en-US" dirty="0">
                <a:solidFill>
                  <a:schemeClr val="tx1"/>
                </a:solidFill>
              </a:rPr>
              <a:t>generator</a:t>
            </a:r>
          </a:p>
        </p:txBody>
      </p:sp>
      <p:sp>
        <p:nvSpPr>
          <p:cNvPr id="17" name="Textfeld 16">
            <a:extLst>
              <a:ext uri="{FF2B5EF4-FFF2-40B4-BE49-F238E27FC236}">
                <a16:creationId xmlns:a16="http://schemas.microsoft.com/office/drawing/2014/main" id="{F39E1836-BD5C-4E4A-9DFE-F79B67B03B63}"/>
              </a:ext>
            </a:extLst>
          </p:cNvPr>
          <p:cNvSpPr txBox="1"/>
          <p:nvPr/>
        </p:nvSpPr>
        <p:spPr>
          <a:xfrm>
            <a:off x="2800088" y="2710590"/>
            <a:ext cx="877163" cy="369332"/>
          </a:xfrm>
          <a:prstGeom prst="rect">
            <a:avLst/>
          </a:prstGeom>
          <a:noFill/>
        </p:spPr>
        <p:txBody>
          <a:bodyPr wrap="none" rtlCol="0">
            <a:spAutoFit/>
          </a:bodyPr>
          <a:lstStyle/>
          <a:p>
            <a:r>
              <a:rPr lang="en-US" dirty="0">
                <a:solidFill>
                  <a:schemeClr val="tx1"/>
                </a:solidFill>
              </a:rPr>
              <a:t>extract</a:t>
            </a:r>
          </a:p>
        </p:txBody>
      </p:sp>
      <p:sp>
        <p:nvSpPr>
          <p:cNvPr id="18" name="Textfeld 17">
            <a:extLst>
              <a:ext uri="{FF2B5EF4-FFF2-40B4-BE49-F238E27FC236}">
                <a16:creationId xmlns:a16="http://schemas.microsoft.com/office/drawing/2014/main" id="{AC655065-59A6-4BE5-8889-5D152C0DC7A4}"/>
              </a:ext>
            </a:extLst>
          </p:cNvPr>
          <p:cNvSpPr txBox="1"/>
          <p:nvPr/>
        </p:nvSpPr>
        <p:spPr>
          <a:xfrm>
            <a:off x="5333218" y="3522449"/>
            <a:ext cx="928459" cy="872034"/>
          </a:xfrm>
          <a:prstGeom prst="rect">
            <a:avLst/>
          </a:prstGeom>
          <a:noFill/>
        </p:spPr>
        <p:txBody>
          <a:bodyPr wrap="none" rtlCol="0">
            <a:spAutoFit/>
          </a:bodyPr>
          <a:lstStyle/>
          <a:p>
            <a:pPr>
              <a:lnSpc>
                <a:spcPct val="150000"/>
              </a:lnSpc>
            </a:pPr>
            <a:r>
              <a:rPr lang="en-US" dirty="0">
                <a:solidFill>
                  <a:schemeClr val="tx1"/>
                </a:solidFill>
              </a:rPr>
              <a:t>Adjust/</a:t>
            </a:r>
          </a:p>
          <a:p>
            <a:pPr>
              <a:lnSpc>
                <a:spcPct val="150000"/>
              </a:lnSpc>
            </a:pPr>
            <a:r>
              <a:rPr lang="en-US" dirty="0">
                <a:solidFill>
                  <a:schemeClr val="tx1"/>
                </a:solidFill>
              </a:rPr>
              <a:t>rescale</a:t>
            </a:r>
          </a:p>
        </p:txBody>
      </p:sp>
      <p:sp>
        <p:nvSpPr>
          <p:cNvPr id="19" name="Textfeld 18">
            <a:extLst>
              <a:ext uri="{FF2B5EF4-FFF2-40B4-BE49-F238E27FC236}">
                <a16:creationId xmlns:a16="http://schemas.microsoft.com/office/drawing/2014/main" id="{CDCC3423-36E8-47B6-B98B-0838C5A1E428}"/>
              </a:ext>
            </a:extLst>
          </p:cNvPr>
          <p:cNvSpPr txBox="1"/>
          <p:nvPr/>
        </p:nvSpPr>
        <p:spPr>
          <a:xfrm>
            <a:off x="5955620" y="4663683"/>
            <a:ext cx="2917056" cy="646331"/>
          </a:xfrm>
          <a:prstGeom prst="rect">
            <a:avLst/>
          </a:prstGeom>
          <a:noFill/>
        </p:spPr>
        <p:txBody>
          <a:bodyPr wrap="square" rtlCol="0">
            <a:spAutoFit/>
          </a:bodyPr>
          <a:lstStyle/>
          <a:p>
            <a:pPr marL="285750" indent="-285750" algn="l">
              <a:buFont typeface="Arial" panose="020B0604020202020204" pitchFamily="34" charset="0"/>
              <a:buChar char="•"/>
            </a:pPr>
            <a:r>
              <a:rPr lang="en-US" dirty="0">
                <a:solidFill>
                  <a:schemeClr val="tx1"/>
                </a:solidFill>
              </a:rPr>
              <a:t>Fixed size (74x69 Pixel)</a:t>
            </a:r>
          </a:p>
          <a:p>
            <a:pPr marL="285750" indent="-285750" algn="l">
              <a:buFont typeface="Arial" panose="020B0604020202020204" pitchFamily="34" charset="0"/>
              <a:buChar char="•"/>
            </a:pPr>
            <a:r>
              <a:rPr lang="en-US" dirty="0">
                <a:solidFill>
                  <a:schemeClr val="tx1"/>
                </a:solidFill>
              </a:rPr>
              <a:t>Flooded with 0 (black)</a:t>
            </a:r>
          </a:p>
        </p:txBody>
      </p:sp>
      <p:sp>
        <p:nvSpPr>
          <p:cNvPr id="20" name="Textfeld 19">
            <a:extLst>
              <a:ext uri="{FF2B5EF4-FFF2-40B4-BE49-F238E27FC236}">
                <a16:creationId xmlns:a16="http://schemas.microsoft.com/office/drawing/2014/main" id="{3CF3EF0B-810F-4AB3-8330-5717BF66551A}"/>
              </a:ext>
            </a:extLst>
          </p:cNvPr>
          <p:cNvSpPr txBox="1"/>
          <p:nvPr/>
        </p:nvSpPr>
        <p:spPr>
          <a:xfrm>
            <a:off x="3506154" y="4081636"/>
            <a:ext cx="1736373" cy="646331"/>
          </a:xfrm>
          <a:prstGeom prst="rect">
            <a:avLst/>
          </a:prstGeom>
          <a:noFill/>
        </p:spPr>
        <p:txBody>
          <a:bodyPr wrap="none" rtlCol="0">
            <a:spAutoFit/>
          </a:bodyPr>
          <a:lstStyle/>
          <a:p>
            <a:pPr algn="l"/>
            <a:r>
              <a:rPr lang="en-US" dirty="0">
                <a:solidFill>
                  <a:schemeClr val="tx1"/>
                </a:solidFill>
              </a:rPr>
              <a:t>Extracted letter</a:t>
            </a:r>
            <a:br>
              <a:rPr lang="en-US" dirty="0">
                <a:solidFill>
                  <a:schemeClr val="tx1"/>
                </a:solidFill>
              </a:rPr>
            </a:br>
            <a:r>
              <a:rPr lang="en-US" dirty="0">
                <a:solidFill>
                  <a:schemeClr val="tx1"/>
                </a:solidFill>
              </a:rPr>
              <a:t>(DIN1451)</a:t>
            </a:r>
          </a:p>
        </p:txBody>
      </p:sp>
      <p:pic>
        <p:nvPicPr>
          <p:cNvPr id="21" name="Grafik 20">
            <a:extLst>
              <a:ext uri="{FF2B5EF4-FFF2-40B4-BE49-F238E27FC236}">
                <a16:creationId xmlns:a16="http://schemas.microsoft.com/office/drawing/2014/main" id="{60E2B238-023E-4199-A619-83412395B5D9}"/>
              </a:ext>
            </a:extLst>
          </p:cNvPr>
          <p:cNvPicPr>
            <a:picLocks noChangeAspect="1"/>
          </p:cNvPicPr>
          <p:nvPr/>
        </p:nvPicPr>
        <p:blipFill>
          <a:blip r:embed="rId6"/>
          <a:stretch>
            <a:fillRect/>
          </a:stretch>
        </p:blipFill>
        <p:spPr>
          <a:xfrm>
            <a:off x="5272391" y="1389670"/>
            <a:ext cx="3476625" cy="1809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54788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AD58C40-C1CB-455A-835E-4DEC59D38C47}"/>
              </a:ext>
            </a:extLst>
          </p:cNvPr>
          <p:cNvSpPr>
            <a:spLocks noGrp="1"/>
          </p:cNvSpPr>
          <p:nvPr>
            <p:ph type="title"/>
          </p:nvPr>
        </p:nvSpPr>
        <p:spPr/>
        <p:txBody>
          <a:bodyPr/>
          <a:lstStyle/>
          <a:p>
            <a:r>
              <a:rPr lang="en-GB" dirty="0"/>
              <a:t>Letter recognition</a:t>
            </a:r>
            <a:br>
              <a:rPr lang="en-GB" dirty="0"/>
            </a:br>
            <a:endParaRPr lang="en-US" dirty="0"/>
          </a:p>
        </p:txBody>
      </p:sp>
      <p:sp>
        <p:nvSpPr>
          <p:cNvPr id="4" name="Datumsplatzhalter 3">
            <a:extLst>
              <a:ext uri="{FF2B5EF4-FFF2-40B4-BE49-F238E27FC236}">
                <a16:creationId xmlns:a16="http://schemas.microsoft.com/office/drawing/2014/main" id="{F78324FA-FA1C-47EE-89F7-8C37DACE4944}"/>
              </a:ext>
            </a:extLst>
          </p:cNvPr>
          <p:cNvSpPr>
            <a:spLocks noGrp="1"/>
          </p:cNvSpPr>
          <p:nvPr>
            <p:ph type="dt" sz="half" idx="10"/>
          </p:nvPr>
        </p:nvSpPr>
        <p:spPr/>
        <p:txBody>
          <a:bodyPr/>
          <a:lstStyle/>
          <a:p>
            <a:fld id="{AD065757-5FC1-4ECE-BCE6-F2083661F8B7}" type="datetime1">
              <a:rPr lang="de-DE" altLang="de-DE" smtClean="0"/>
              <a:pPr/>
              <a:t>11.01.2018</a:t>
            </a:fld>
            <a:endParaRPr lang="de-DE" altLang="de-DE"/>
          </a:p>
        </p:txBody>
      </p:sp>
      <p:sp>
        <p:nvSpPr>
          <p:cNvPr id="5" name="Foliennummernplatzhalter 4">
            <a:extLst>
              <a:ext uri="{FF2B5EF4-FFF2-40B4-BE49-F238E27FC236}">
                <a16:creationId xmlns:a16="http://schemas.microsoft.com/office/drawing/2014/main" id="{29EA643C-428C-4062-810A-3F19076DE75C}"/>
              </a:ext>
            </a:extLst>
          </p:cNvPr>
          <p:cNvSpPr>
            <a:spLocks noGrp="1"/>
          </p:cNvSpPr>
          <p:nvPr>
            <p:ph type="sldNum" sz="quarter" idx="12"/>
          </p:nvPr>
        </p:nvSpPr>
        <p:spPr/>
        <p:txBody>
          <a:bodyPr/>
          <a:lstStyle/>
          <a:p>
            <a:r>
              <a:rPr lang="de-DE" altLang="de-DE"/>
              <a:t>Seite </a:t>
            </a:r>
            <a:fld id="{F7954B15-32A2-496F-AD47-CC3C9CAFB7FD}" type="slidenum">
              <a:rPr lang="de-DE" altLang="de-DE" smtClean="0"/>
              <a:pPr/>
              <a:t>9</a:t>
            </a:fld>
            <a:endParaRPr lang="de-DE" altLang="de-DE"/>
          </a:p>
        </p:txBody>
      </p:sp>
      <p:pic>
        <p:nvPicPr>
          <p:cNvPr id="7" name="Grafik 6">
            <a:extLst>
              <a:ext uri="{FF2B5EF4-FFF2-40B4-BE49-F238E27FC236}">
                <a16:creationId xmlns:a16="http://schemas.microsoft.com/office/drawing/2014/main" id="{E517898A-3585-4502-B69E-8A6DCCB670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0538" y="2989600"/>
            <a:ext cx="701675" cy="659130"/>
          </a:xfrm>
          <a:prstGeom prst="rect">
            <a:avLst/>
          </a:prstGeom>
          <a:noFill/>
          <a:ln>
            <a:noFill/>
          </a:ln>
        </p:spPr>
      </p:pic>
      <p:pic>
        <p:nvPicPr>
          <p:cNvPr id="8" name="Grafik 7">
            <a:extLst>
              <a:ext uri="{FF2B5EF4-FFF2-40B4-BE49-F238E27FC236}">
                <a16:creationId xmlns:a16="http://schemas.microsoft.com/office/drawing/2014/main" id="{3072D491-09EE-44AC-BDAE-8BA08CE9B5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30538" y="3859760"/>
            <a:ext cx="701675" cy="659130"/>
          </a:xfrm>
          <a:prstGeom prst="rect">
            <a:avLst/>
          </a:prstGeom>
          <a:noFill/>
          <a:ln>
            <a:noFill/>
          </a:ln>
        </p:spPr>
      </p:pic>
      <p:pic>
        <p:nvPicPr>
          <p:cNvPr id="9" name="Inhaltsplatzhalter 8">
            <a:extLst>
              <a:ext uri="{FF2B5EF4-FFF2-40B4-BE49-F238E27FC236}">
                <a16:creationId xmlns:a16="http://schemas.microsoft.com/office/drawing/2014/main" id="{F8F9453E-C7C4-4117-B104-29A66FEA6635}"/>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30538" y="4729920"/>
            <a:ext cx="704850" cy="657225"/>
          </a:xfrm>
          <a:prstGeom prst="rect">
            <a:avLst/>
          </a:prstGeom>
          <a:noFill/>
          <a:ln>
            <a:noFill/>
          </a:ln>
        </p:spPr>
      </p:pic>
      <mc:AlternateContent xmlns:mc="http://schemas.openxmlformats.org/markup-compatibility/2006" xmlns:a14="http://schemas.microsoft.com/office/drawing/2010/main">
        <mc:Choice Requires="a14">
          <p:sp>
            <p:nvSpPr>
              <p:cNvPr id="10" name="Inhaltsplatzhalter 1">
                <a:extLst>
                  <a:ext uri="{FF2B5EF4-FFF2-40B4-BE49-F238E27FC236}">
                    <a16:creationId xmlns:a16="http://schemas.microsoft.com/office/drawing/2014/main" id="{391C9609-52B0-4E28-85E4-E3AF33395B7D}"/>
                  </a:ext>
                </a:extLst>
              </p:cNvPr>
              <p:cNvSpPr txBox="1">
                <a:spLocks/>
              </p:cNvSpPr>
              <p:nvPr/>
            </p:nvSpPr>
            <p:spPr bwMode="auto">
              <a:xfrm>
                <a:off x="3807023" y="1417913"/>
                <a:ext cx="5275584" cy="3512344"/>
              </a:xfrm>
              <a:prstGeom prst="rect">
                <a:avLst/>
              </a:prstGeom>
              <a:noFill/>
              <a:ln>
                <a:noFill/>
              </a:ln>
              <a:effectLst/>
              <a:extLst>
                <a:ext uri="{909E8E84-426E-40DD-AFC4-6F175D3DCCD1}">
                  <a14:hiddenFill>
                    <a:solidFill>
                      <a:srgbClr val="0075B9"/>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355600"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ea typeface="+mn-ea"/>
                    <a:cs typeface="+mn-cs"/>
                  </a:defRPr>
                </a:lvl1pPr>
                <a:lvl2pPr marL="709613" indent="-35242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2pPr>
                <a:lvl3pPr marL="1069975" indent="-358775"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3pPr>
                <a:lvl4pPr marL="1427163" indent="-35560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4pPr>
                <a:lvl5pPr marL="1790700" indent="-361950" algn="l" rtl="0" eaLnBrk="1" fontAlgn="base" hangingPunct="1">
                  <a:spcBef>
                    <a:spcPct val="30000"/>
                  </a:spcBef>
                  <a:spcAft>
                    <a:spcPct val="0"/>
                  </a:spcAft>
                  <a:buClr>
                    <a:srgbClr val="B2B2B2"/>
                  </a:buClr>
                  <a:buFont typeface="Wingdings 3" pitchFamily="18" charset="2"/>
                  <a:buChar char="u"/>
                  <a:defRPr sz="1800">
                    <a:solidFill>
                      <a:schemeClr val="tx1"/>
                    </a:solidFill>
                    <a:latin typeface="+mn-lt"/>
                  </a:defRPr>
                </a:lvl5pPr>
                <a:lvl6pPr marL="22479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6pPr>
                <a:lvl7pPr marL="27051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7pPr>
                <a:lvl8pPr marL="31623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8pPr>
                <a:lvl9pPr marL="36195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9pPr>
              </a:lstStyle>
              <a:p>
                <a:r>
                  <a:rPr lang="en-US" kern="0" dirty="0">
                    <a:solidFill>
                      <a:srgbClr val="C00000"/>
                    </a:solidFill>
                  </a:rPr>
                  <a:t>Rescale</a:t>
                </a:r>
                <a:r>
                  <a:rPr lang="en-US" kern="0" dirty="0"/>
                  <a:t> extracted letter on template height</a:t>
                </a:r>
              </a:p>
              <a:p>
                <a:r>
                  <a:rPr lang="en-US" kern="0" dirty="0"/>
                  <a:t>Flood with 0 (black)</a:t>
                </a:r>
                <a:br>
                  <a:rPr lang="en-US" kern="0" dirty="0"/>
                </a:br>
                <a:r>
                  <a:rPr lang="en-US" kern="0" dirty="0"/>
                  <a:t>	 </a:t>
                </a:r>
                <a:r>
                  <a:rPr lang="en-US" kern="0" dirty="0">
                    <a:solidFill>
                      <a:srgbClr val="C00000"/>
                    </a:solidFill>
                  </a:rPr>
                  <a:t>rescaled and flooded letter </a:t>
                </a:r>
                <a:r>
                  <a:rPr lang="en-US" kern="0" dirty="0"/>
                  <a:t>with the size of the template</a:t>
                </a:r>
              </a:p>
              <a:p>
                <a:r>
                  <a:rPr lang="en-US" kern="0" dirty="0">
                    <a:solidFill>
                      <a:srgbClr val="C00000"/>
                    </a:solidFill>
                  </a:rPr>
                  <a:t>Binary XNOR link</a:t>
                </a:r>
                <a:r>
                  <a:rPr lang="en-US" kern="0" dirty="0"/>
                  <a:t> between letter and template</a:t>
                </a:r>
              </a:p>
              <a:p>
                <a:r>
                  <a:rPr lang="en-US" kern="0" dirty="0"/>
                  <a:t>Count white pixels and </a:t>
                </a:r>
                <a:r>
                  <a:rPr lang="en-US" kern="0" dirty="0">
                    <a:solidFill>
                      <a:srgbClr val="C00000"/>
                    </a:solidFill>
                  </a:rPr>
                  <a:t>standardize</a:t>
                </a:r>
                <a:r>
                  <a:rPr lang="en-US" kern="0" dirty="0"/>
                  <a:t> on template size 	</a:t>
                </a:r>
                <a:br>
                  <a:rPr lang="en-US" kern="0" dirty="0"/>
                </a:br>
                <a:r>
                  <a:rPr lang="en-US" kern="0" dirty="0"/>
                  <a:t>	</a:t>
                </a:r>
              </a:p>
              <a:p>
                <a14:m>
                  <m:oMath xmlns:m="http://schemas.openxmlformats.org/officeDocument/2006/math">
                    <m:r>
                      <a:rPr lang="de-DE" b="0" i="1" kern="0" smtClean="0">
                        <a:latin typeface="Cambria Math" panose="02040503050406030204" pitchFamily="18" charset="0"/>
                      </a:rPr>
                      <m:t>𝐶𝑜𝑟𝑟𝑒𝑙𝑎𝑡𝑖𝑜𝑛</m:t>
                    </m:r>
                    <m:r>
                      <a:rPr lang="de-DE" b="0" i="1" kern="0" smtClean="0">
                        <a:latin typeface="Cambria Math" panose="02040503050406030204" pitchFamily="18" charset="0"/>
                      </a:rPr>
                      <m:t> </m:t>
                    </m:r>
                    <m:r>
                      <a:rPr lang="de-DE" b="0" i="1" kern="0" smtClean="0">
                        <a:latin typeface="Cambria Math" panose="02040503050406030204" pitchFamily="18" charset="0"/>
                      </a:rPr>
                      <m:t>𝑓𝑖𝑔𝑢𝑟𝑒</m:t>
                    </m:r>
                    <m:r>
                      <a:rPr lang="de-DE" b="0" i="1" kern="0" smtClean="0">
                        <a:latin typeface="Cambria Math" panose="02040503050406030204" pitchFamily="18" charset="0"/>
                      </a:rPr>
                      <m:t>=</m:t>
                    </m:r>
                    <m:f>
                      <m:fPr>
                        <m:ctrlPr>
                          <a:rPr lang="en-US" i="1" kern="0">
                            <a:latin typeface="Cambria Math" panose="02040503050406030204" pitchFamily="18" charset="0"/>
                          </a:rPr>
                        </m:ctrlPr>
                      </m:fPr>
                      <m:num>
                        <m:r>
                          <a:rPr lang="de-DE" i="1" kern="0">
                            <a:latin typeface="Cambria Math" panose="02040503050406030204" pitchFamily="18" charset="0"/>
                          </a:rPr>
                          <m:t>𝑇𝑜𝑡𝑎𝑙</m:t>
                        </m:r>
                        <m:r>
                          <a:rPr lang="de-DE" i="1" kern="0">
                            <a:latin typeface="Cambria Math" panose="02040503050406030204" pitchFamily="18" charset="0"/>
                          </a:rPr>
                          <m:t> </m:t>
                        </m:r>
                        <m:r>
                          <a:rPr lang="de-DE" i="1" kern="0">
                            <a:latin typeface="Cambria Math" panose="02040503050406030204" pitchFamily="18" charset="0"/>
                          </a:rPr>
                          <m:t>𝑎𝑚𝑜𝑢𝑛𝑡</m:t>
                        </m:r>
                        <m:r>
                          <a:rPr lang="de-DE" i="1" kern="0">
                            <a:latin typeface="Cambria Math" panose="02040503050406030204" pitchFamily="18" charset="0"/>
                          </a:rPr>
                          <m:t> </m:t>
                        </m:r>
                        <m:r>
                          <a:rPr lang="de-DE" i="1" kern="0">
                            <a:latin typeface="Cambria Math" panose="02040503050406030204" pitchFamily="18" charset="0"/>
                          </a:rPr>
                          <m:t>𝑜𝑓</m:t>
                        </m:r>
                        <m:r>
                          <a:rPr lang="de-DE" i="1" kern="0">
                            <a:latin typeface="Cambria Math" panose="02040503050406030204" pitchFamily="18" charset="0"/>
                          </a:rPr>
                          <m:t> </m:t>
                        </m:r>
                        <m:r>
                          <a:rPr lang="de-DE" i="1" kern="0">
                            <a:latin typeface="Cambria Math" panose="02040503050406030204" pitchFamily="18" charset="0"/>
                          </a:rPr>
                          <m:t>𝑤h𝑖𝑡𝑒</m:t>
                        </m:r>
                        <m:r>
                          <a:rPr lang="de-DE" i="1" kern="0">
                            <a:latin typeface="Cambria Math" panose="02040503050406030204" pitchFamily="18" charset="0"/>
                          </a:rPr>
                          <m:t> </m:t>
                        </m:r>
                        <m:r>
                          <a:rPr lang="de-DE" i="1" kern="0">
                            <a:latin typeface="Cambria Math" panose="02040503050406030204" pitchFamily="18" charset="0"/>
                          </a:rPr>
                          <m:t>𝑝𝑖𝑥𝑒𝑙𝑠</m:t>
                        </m:r>
                      </m:num>
                      <m:den>
                        <m:r>
                          <a:rPr lang="de-DE" i="1" kern="0">
                            <a:latin typeface="Cambria Math" panose="02040503050406030204" pitchFamily="18" charset="0"/>
                          </a:rPr>
                          <m:t>𝑇𝑒𝑚𝑝𝑙𝑎𝑡𝑒</m:t>
                        </m:r>
                        <m:r>
                          <a:rPr lang="de-DE" i="1" kern="0">
                            <a:latin typeface="Cambria Math" panose="02040503050406030204" pitchFamily="18" charset="0"/>
                          </a:rPr>
                          <m:t> </m:t>
                        </m:r>
                        <m:r>
                          <a:rPr lang="de-DE" i="1" kern="0">
                            <a:latin typeface="Cambria Math" panose="02040503050406030204" pitchFamily="18" charset="0"/>
                          </a:rPr>
                          <m:t>𝑠𝑖𝑧𝑒</m:t>
                        </m:r>
                      </m:den>
                    </m:f>
                  </m:oMath>
                </a14:m>
                <a:endParaRPr lang="en-US" kern="0" dirty="0"/>
              </a:p>
            </p:txBody>
          </p:sp>
        </mc:Choice>
        <mc:Fallback xmlns="">
          <p:sp>
            <p:nvSpPr>
              <p:cNvPr id="10" name="Inhaltsplatzhalter 1">
                <a:extLst>
                  <a:ext uri="{FF2B5EF4-FFF2-40B4-BE49-F238E27FC236}">
                    <a16:creationId xmlns:a16="http://schemas.microsoft.com/office/drawing/2014/main" id="{391C9609-52B0-4E28-85E4-E3AF33395B7D}"/>
                  </a:ext>
                </a:extLst>
              </p:cNvPr>
              <p:cNvSpPr txBox="1">
                <a:spLocks noRot="1" noChangeAspect="1" noMove="1" noResize="1" noEditPoints="1" noAdjustHandles="1" noChangeArrowheads="1" noChangeShapeType="1" noTextEdit="1"/>
              </p:cNvSpPr>
              <p:nvPr/>
            </p:nvSpPr>
            <p:spPr bwMode="auto">
              <a:xfrm>
                <a:off x="3807023" y="1417913"/>
                <a:ext cx="5275584" cy="3512344"/>
              </a:xfrm>
              <a:prstGeom prst="rect">
                <a:avLst/>
              </a:prstGeom>
              <a:blipFill>
                <a:blip r:embed="rId6"/>
                <a:stretch>
                  <a:fillRect l="-2543" t="-1042" r="-3353"/>
                </a:stretch>
              </a:blipFill>
              <a:ln>
                <a:noFill/>
              </a:ln>
              <a:effectLst/>
              <a:extLst>
                <a:ext uri="{909E8E84-426E-40DD-AFC4-6F175D3DCCD1}">
                  <a14:hiddenFill xmlns:a14="http://schemas.microsoft.com/office/drawing/2010/main">
                    <a:solidFill>
                      <a:srgbClr val="0075B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
        <p:nvSpPr>
          <p:cNvPr id="11" name="Rechteck 10">
            <a:extLst>
              <a:ext uri="{FF2B5EF4-FFF2-40B4-BE49-F238E27FC236}">
                <a16:creationId xmlns:a16="http://schemas.microsoft.com/office/drawing/2014/main" id="{2E81004A-07EE-446B-973F-F6EDAB9F965C}"/>
              </a:ext>
            </a:extLst>
          </p:cNvPr>
          <p:cNvSpPr/>
          <p:nvPr/>
        </p:nvSpPr>
        <p:spPr>
          <a:xfrm>
            <a:off x="1638846" y="2857500"/>
            <a:ext cx="1569660" cy="923330"/>
          </a:xfrm>
          <a:prstGeom prst="rect">
            <a:avLst/>
          </a:prstGeom>
        </p:spPr>
        <p:txBody>
          <a:bodyPr wrap="none">
            <a:spAutoFit/>
          </a:bodyPr>
          <a:lstStyle/>
          <a:p>
            <a:pPr marL="0" indent="0" algn="l">
              <a:buNone/>
            </a:pPr>
            <a:r>
              <a:rPr lang="en-US" kern="0" dirty="0">
                <a:solidFill>
                  <a:srgbClr val="C00000"/>
                </a:solidFill>
              </a:rPr>
              <a:t>Extracted, </a:t>
            </a:r>
            <a:br>
              <a:rPr lang="en-US" kern="0" dirty="0">
                <a:solidFill>
                  <a:srgbClr val="C00000"/>
                </a:solidFill>
              </a:rPr>
            </a:br>
            <a:r>
              <a:rPr lang="en-US" kern="0" dirty="0">
                <a:solidFill>
                  <a:srgbClr val="C00000"/>
                </a:solidFill>
              </a:rPr>
              <a:t>rescaled and </a:t>
            </a:r>
            <a:br>
              <a:rPr lang="en-US" kern="0" dirty="0">
                <a:solidFill>
                  <a:srgbClr val="C00000"/>
                </a:solidFill>
              </a:rPr>
            </a:br>
            <a:r>
              <a:rPr lang="en-US" kern="0" dirty="0">
                <a:solidFill>
                  <a:srgbClr val="C00000"/>
                </a:solidFill>
              </a:rPr>
              <a:t>flooded letter</a:t>
            </a:r>
          </a:p>
        </p:txBody>
      </p:sp>
      <p:sp>
        <p:nvSpPr>
          <p:cNvPr id="12" name="Rechteck 11">
            <a:extLst>
              <a:ext uri="{FF2B5EF4-FFF2-40B4-BE49-F238E27FC236}">
                <a16:creationId xmlns:a16="http://schemas.microsoft.com/office/drawing/2014/main" id="{931494F7-1FBD-4500-BEB5-3F40F8A2A8C1}"/>
              </a:ext>
            </a:extLst>
          </p:cNvPr>
          <p:cNvSpPr/>
          <p:nvPr/>
        </p:nvSpPr>
        <p:spPr>
          <a:xfrm>
            <a:off x="1636281" y="4004659"/>
            <a:ext cx="1146468" cy="369332"/>
          </a:xfrm>
          <a:prstGeom prst="rect">
            <a:avLst/>
          </a:prstGeom>
        </p:spPr>
        <p:txBody>
          <a:bodyPr wrap="none">
            <a:spAutoFit/>
          </a:bodyPr>
          <a:lstStyle/>
          <a:p>
            <a:pPr marL="0" indent="0">
              <a:buNone/>
            </a:pPr>
            <a:r>
              <a:rPr lang="en-US" kern="0" dirty="0">
                <a:solidFill>
                  <a:srgbClr val="C00000"/>
                </a:solidFill>
              </a:rPr>
              <a:t>Template</a:t>
            </a:r>
          </a:p>
        </p:txBody>
      </p:sp>
      <p:sp>
        <p:nvSpPr>
          <p:cNvPr id="13" name="Rechteck 12">
            <a:extLst>
              <a:ext uri="{FF2B5EF4-FFF2-40B4-BE49-F238E27FC236}">
                <a16:creationId xmlns:a16="http://schemas.microsoft.com/office/drawing/2014/main" id="{1C8F6E64-F733-4BB9-B072-ADE4F2F9EA69}"/>
              </a:ext>
            </a:extLst>
          </p:cNvPr>
          <p:cNvSpPr/>
          <p:nvPr/>
        </p:nvSpPr>
        <p:spPr>
          <a:xfrm>
            <a:off x="1638846" y="4874819"/>
            <a:ext cx="2287806" cy="369332"/>
          </a:xfrm>
          <a:prstGeom prst="rect">
            <a:avLst/>
          </a:prstGeom>
        </p:spPr>
        <p:txBody>
          <a:bodyPr wrap="none">
            <a:spAutoFit/>
          </a:bodyPr>
          <a:lstStyle/>
          <a:p>
            <a:pPr marL="0" indent="0">
              <a:buNone/>
            </a:pPr>
            <a:r>
              <a:rPr lang="en-US" kern="0" dirty="0">
                <a:solidFill>
                  <a:srgbClr val="C00000"/>
                </a:solidFill>
              </a:rPr>
              <a:t>Binary XNOR-Image</a:t>
            </a:r>
          </a:p>
        </p:txBody>
      </p:sp>
      <p:cxnSp>
        <p:nvCxnSpPr>
          <p:cNvPr id="20" name="Gerade Verbindung mit Pfeil 19">
            <a:extLst>
              <a:ext uri="{FF2B5EF4-FFF2-40B4-BE49-F238E27FC236}">
                <a16:creationId xmlns:a16="http://schemas.microsoft.com/office/drawing/2014/main" id="{BB9CEDC9-C907-4676-A5CD-2FA8134AE44F}"/>
              </a:ext>
            </a:extLst>
          </p:cNvPr>
          <p:cNvCxnSpPr/>
          <p:nvPr/>
        </p:nvCxnSpPr>
        <p:spPr bwMode="auto">
          <a:xfrm>
            <a:off x="2465831" y="2746494"/>
            <a:ext cx="914400" cy="914400"/>
          </a:xfrm>
          <a:prstGeom prst="straightConnector1">
            <a:avLst/>
          </a:prstGeom>
          <a:solidFill>
            <a:schemeClr val="accent1"/>
          </a:solidFill>
          <a:ln>
            <a:noFill/>
            <a:tailEnd type="triangle"/>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Pfeil: nach rechts 22">
            <a:extLst>
              <a:ext uri="{FF2B5EF4-FFF2-40B4-BE49-F238E27FC236}">
                <a16:creationId xmlns:a16="http://schemas.microsoft.com/office/drawing/2014/main" id="{FC7BFA92-BB87-427F-86FC-16576164B812}"/>
              </a:ext>
            </a:extLst>
          </p:cNvPr>
          <p:cNvSpPr/>
          <p:nvPr/>
        </p:nvSpPr>
        <p:spPr bwMode="auto">
          <a:xfrm>
            <a:off x="4256246" y="2182447"/>
            <a:ext cx="508124" cy="137728"/>
          </a:xfrm>
          <a:prstGeom prst="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24" name="Inhaltsplatzhalter 5">
            <a:extLst>
              <a:ext uri="{FF2B5EF4-FFF2-40B4-BE49-F238E27FC236}">
                <a16:creationId xmlns:a16="http://schemas.microsoft.com/office/drawing/2014/main" id="{8A59FDC5-E208-4DFB-88B4-F81E2327E38A}"/>
              </a:ext>
            </a:extLst>
          </p:cNvPr>
          <p:cNvSpPr>
            <a:spLocks noGrp="1"/>
          </p:cNvSpPr>
          <p:nvPr>
            <p:ph sz="quarter" idx="4294967295"/>
          </p:nvPr>
        </p:nvSpPr>
        <p:spPr>
          <a:xfrm>
            <a:off x="395288" y="1041103"/>
            <a:ext cx="8569325" cy="376237"/>
          </a:xfrm>
        </p:spPr>
        <p:txBody>
          <a:bodyPr/>
          <a:lstStyle/>
          <a:p>
            <a:r>
              <a:rPr lang="en-US" dirty="0"/>
              <a:t>Comparison between letter &amp; template</a:t>
            </a:r>
          </a:p>
        </p:txBody>
      </p:sp>
      <p:pic>
        <p:nvPicPr>
          <p:cNvPr id="17" name="Grafik 16" descr="Ein Bild, das Screenshot enthält.&#10;&#10;Mit hoher Zuverlässigkeit generierte Beschreibung">
            <a:extLst>
              <a:ext uri="{FF2B5EF4-FFF2-40B4-BE49-F238E27FC236}">
                <a16:creationId xmlns:a16="http://schemas.microsoft.com/office/drawing/2014/main" id="{718D57B2-E126-4B8C-B43F-214A899220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6122" y="1391240"/>
            <a:ext cx="1930262" cy="1254671"/>
          </a:xfrm>
          <a:prstGeom prst="rect">
            <a:avLst/>
          </a:prstGeom>
        </p:spPr>
      </p:pic>
      <p:sp>
        <p:nvSpPr>
          <p:cNvPr id="18" name="Rechteck 17">
            <a:extLst>
              <a:ext uri="{FF2B5EF4-FFF2-40B4-BE49-F238E27FC236}">
                <a16:creationId xmlns:a16="http://schemas.microsoft.com/office/drawing/2014/main" id="{E976F713-5F90-40C4-ACED-2A63ECA36E75}"/>
              </a:ext>
            </a:extLst>
          </p:cNvPr>
          <p:cNvSpPr/>
          <p:nvPr/>
        </p:nvSpPr>
        <p:spPr>
          <a:xfrm>
            <a:off x="1495672" y="2627271"/>
            <a:ext cx="2236511" cy="276999"/>
          </a:xfrm>
          <a:prstGeom prst="rect">
            <a:avLst/>
          </a:prstGeom>
        </p:spPr>
        <p:txBody>
          <a:bodyPr wrap="square">
            <a:spAutoFit/>
          </a:bodyPr>
          <a:lstStyle/>
          <a:p>
            <a:pPr>
              <a:spcAft>
                <a:spcPts val="1000"/>
              </a:spcAft>
            </a:pP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Figure (</a:t>
            </a:r>
            <a:r>
              <a:rPr lang="en-GB" sz="1200" i="1"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Onlinestreet</a:t>
            </a:r>
            <a:r>
              <a:rPr lang="en-GB" sz="12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no date)</a:t>
            </a:r>
          </a:p>
        </p:txBody>
      </p:sp>
      <p:cxnSp>
        <p:nvCxnSpPr>
          <p:cNvPr id="22" name="Gerade Verbindung mit Pfeil 21">
            <a:extLst>
              <a:ext uri="{FF2B5EF4-FFF2-40B4-BE49-F238E27FC236}">
                <a16:creationId xmlns:a16="http://schemas.microsoft.com/office/drawing/2014/main" id="{0E84E796-DA37-4940-90F5-9BC8EA1C2630}"/>
              </a:ext>
            </a:extLst>
          </p:cNvPr>
          <p:cNvCxnSpPr>
            <a:cxnSpLocks/>
          </p:cNvCxnSpPr>
          <p:nvPr/>
        </p:nvCxnSpPr>
        <p:spPr bwMode="auto">
          <a:xfrm flipH="1">
            <a:off x="1244116" y="2182447"/>
            <a:ext cx="865321" cy="751650"/>
          </a:xfrm>
          <a:prstGeom prst="straightConnector1">
            <a:avLst/>
          </a:prstGeom>
          <a:solidFill>
            <a:schemeClr val="accent1"/>
          </a:solidFill>
          <a:ln w="38100" cap="flat" cmpd="sng" algn="ctr">
            <a:solidFill>
              <a:srgbClr val="C00000"/>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37488386"/>
      </p:ext>
    </p:extLst>
  </p:cSld>
  <p:clrMapOvr>
    <a:masterClrMapping/>
  </p:clrMapOvr>
  <p:transition/>
</p:sld>
</file>

<file path=ppt/theme/theme1.xml><?xml version="1.0" encoding="utf-8"?>
<a:theme xmlns:a="http://schemas.openxmlformats.org/drawingml/2006/main" name="HHN_Campus_Heilbronn_Sontheim_Thema_16-10_V1">
  <a:themeElements>
    <a:clrScheme name="Campus_Heilbronn+Thema_V270409 1">
      <a:dk1>
        <a:srgbClr val="000000"/>
      </a:dk1>
      <a:lt1>
        <a:srgbClr val="FFFFFF"/>
      </a:lt1>
      <a:dk2>
        <a:srgbClr val="808080"/>
      </a:dk2>
      <a:lt2>
        <a:srgbClr val="808080"/>
      </a:lt2>
      <a:accent1>
        <a:srgbClr val="0075B9"/>
      </a:accent1>
      <a:accent2>
        <a:srgbClr val="E3A716"/>
      </a:accent2>
      <a:accent3>
        <a:srgbClr val="FFFFFF"/>
      </a:accent3>
      <a:accent4>
        <a:srgbClr val="000000"/>
      </a:accent4>
      <a:accent5>
        <a:srgbClr val="AABDD9"/>
      </a:accent5>
      <a:accent6>
        <a:srgbClr val="CE9713"/>
      </a:accent6>
      <a:hlink>
        <a:srgbClr val="C1003C"/>
      </a:hlink>
      <a:folHlink>
        <a:srgbClr val="4FAAD8"/>
      </a:folHlink>
    </a:clrScheme>
    <a:fontScheme name="Campus_Heilbronn+Thema_V270409">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altLang="de-DE"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altLang="de-DE" sz="1800" b="0" i="0" u="none" strike="noStrike" cap="none" normalizeH="0" baseline="0" smtClean="0">
            <a:ln>
              <a:noFill/>
            </a:ln>
            <a:solidFill>
              <a:schemeClr val="bg1"/>
            </a:solidFill>
            <a:effectLst/>
            <a:latin typeface="Arial" charset="0"/>
          </a:defRPr>
        </a:defPPr>
      </a:lstStyle>
    </a:lnDef>
  </a:objectDefaults>
  <a:extraClrSchemeLst>
    <a:extraClrScheme>
      <a:clrScheme name="Campus_Heilbronn+Thema_V270409 1">
        <a:dk1>
          <a:srgbClr val="000000"/>
        </a:dk1>
        <a:lt1>
          <a:srgbClr val="FFFFFF"/>
        </a:lt1>
        <a:dk2>
          <a:srgbClr val="808080"/>
        </a:dk2>
        <a:lt2>
          <a:srgbClr val="808080"/>
        </a:lt2>
        <a:accent1>
          <a:srgbClr val="0075B9"/>
        </a:accent1>
        <a:accent2>
          <a:srgbClr val="E3A716"/>
        </a:accent2>
        <a:accent3>
          <a:srgbClr val="FFFFFF"/>
        </a:accent3>
        <a:accent4>
          <a:srgbClr val="000000"/>
        </a:accent4>
        <a:accent5>
          <a:srgbClr val="AABDD9"/>
        </a:accent5>
        <a:accent6>
          <a:srgbClr val="CE9713"/>
        </a:accent6>
        <a:hlink>
          <a:srgbClr val="C1003C"/>
        </a:hlink>
        <a:folHlink>
          <a:srgbClr val="4FAAD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1695</Words>
  <Application>Microsoft Office PowerPoint</Application>
  <PresentationFormat>Bildschirmpräsentation (16:10)</PresentationFormat>
  <Paragraphs>228</Paragraphs>
  <Slides>15</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Arial</vt:lpstr>
      <vt:lpstr>Calibri</vt:lpstr>
      <vt:lpstr>Cambria Math</vt:lpstr>
      <vt:lpstr>Times New Roman</vt:lpstr>
      <vt:lpstr>Wingdings</vt:lpstr>
      <vt:lpstr>Wingdings 3</vt:lpstr>
      <vt:lpstr>HHN_Campus_Heilbronn_Sontheim_Thema_16-10_V1</vt:lpstr>
      <vt:lpstr>  Image Processing Detection of road signs   </vt:lpstr>
      <vt:lpstr>Contents</vt:lpstr>
      <vt:lpstr>Project goal</vt:lpstr>
      <vt:lpstr>Project tasks</vt:lpstr>
      <vt:lpstr>Image pre-processing</vt:lpstr>
      <vt:lpstr>Object recognition and extraction  </vt:lpstr>
      <vt:lpstr>Object classification</vt:lpstr>
      <vt:lpstr>Letter recognition </vt:lpstr>
      <vt:lpstr>Letter recognition </vt:lpstr>
      <vt:lpstr>Results </vt:lpstr>
      <vt:lpstr>Working conditions  </vt:lpstr>
      <vt:lpstr>Challenges</vt:lpstr>
      <vt:lpstr>PowerPoint-Präsentation</vt:lpstr>
      <vt:lpstr>Reference list</vt:lpstr>
      <vt:lpstr>PowerPoint-Präsentation</vt:lpstr>
    </vt:vector>
  </TitlesOfParts>
  <Company>Hochschule Heilbronn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Funktionserprobung VCR-Pleuel „low eccentricity design“</dc:title>
  <dc:creator>Felix Puhl</dc:creator>
  <cp:lastModifiedBy>Gerald Willig</cp:lastModifiedBy>
  <cp:revision>226</cp:revision>
  <dcterms:created xsi:type="dcterms:W3CDTF">2016-09-07T10:26:55Z</dcterms:created>
  <dcterms:modified xsi:type="dcterms:W3CDTF">2018-01-11T10:28:46Z</dcterms:modified>
</cp:coreProperties>
</file>